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3"/>
  </p:notesMasterIdLst>
  <p:handoutMasterIdLst>
    <p:handoutMasterId r:id="rId34"/>
  </p:handoutMasterIdLst>
  <p:sldIdLst>
    <p:sldId id="509" r:id="rId2"/>
    <p:sldId id="570" r:id="rId3"/>
    <p:sldId id="574" r:id="rId4"/>
    <p:sldId id="572" r:id="rId5"/>
    <p:sldId id="577" r:id="rId6"/>
    <p:sldId id="620" r:id="rId7"/>
    <p:sldId id="573" r:id="rId8"/>
    <p:sldId id="578" r:id="rId9"/>
    <p:sldId id="600" r:id="rId10"/>
    <p:sldId id="601" r:id="rId11"/>
    <p:sldId id="602" r:id="rId12"/>
    <p:sldId id="603" r:id="rId13"/>
    <p:sldId id="604" r:id="rId14"/>
    <p:sldId id="605" r:id="rId15"/>
    <p:sldId id="606" r:id="rId16"/>
    <p:sldId id="607" r:id="rId17"/>
    <p:sldId id="608" r:id="rId18"/>
    <p:sldId id="609" r:id="rId19"/>
    <p:sldId id="610" r:id="rId20"/>
    <p:sldId id="611" r:id="rId21"/>
    <p:sldId id="612" r:id="rId22"/>
    <p:sldId id="613" r:id="rId23"/>
    <p:sldId id="615" r:id="rId24"/>
    <p:sldId id="616" r:id="rId25"/>
    <p:sldId id="617" r:id="rId26"/>
    <p:sldId id="614" r:id="rId27"/>
    <p:sldId id="618" r:id="rId28"/>
    <p:sldId id="619" r:id="rId29"/>
    <p:sldId id="580" r:id="rId30"/>
    <p:sldId id="579" r:id="rId31"/>
    <p:sldId id="562" r:id="rId32"/>
  </p:sldIdLst>
  <p:sldSz cx="9144000" cy="6858000" type="screen4x3"/>
  <p:notesSz cx="6858000" cy="9144000"/>
  <p:defaultTextStyle>
    <a:defPPr>
      <a:defRPr lang="zh-CN"/>
    </a:defPPr>
    <a:lvl1pPr algn="l" defTabSz="685800"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342900" indent="114300" algn="l" defTabSz="685800"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685800" indent="228600" algn="l" defTabSz="685800"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028700" indent="342900" algn="l" defTabSz="685800"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371600" indent="457200" algn="l" defTabSz="685800"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CC"/>
    <a:srgbClr val="0000FF"/>
    <a:srgbClr val="FFFF99"/>
    <a:srgbClr val="FFFFCC"/>
    <a:srgbClr val="C00000"/>
    <a:srgbClr val="CCECFF"/>
    <a:srgbClr val="6600CC"/>
    <a:srgbClr val="FFC000"/>
    <a:srgbClr val="99CCFF"/>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23" autoAdjust="0"/>
    <p:restoredTop sz="87809" autoAdjust="0"/>
  </p:normalViewPr>
  <p:slideViewPr>
    <p:cSldViewPr snapToGrid="0">
      <p:cViewPr varScale="1">
        <p:scale>
          <a:sx n="70" d="100"/>
          <a:sy n="70" d="100"/>
        </p:scale>
        <p:origin x="184" y="776"/>
      </p:cViewPr>
      <p:guideLst>
        <p:guide orient="horz" pos="2160"/>
        <p:guide pos="3840"/>
        <p:guide pos="2880"/>
      </p:guideLst>
    </p:cSldViewPr>
  </p:slideViewPr>
  <p:notesTextViewPr>
    <p:cViewPr>
      <p:scale>
        <a:sx n="3" d="2"/>
        <a:sy n="3" d="2"/>
      </p:scale>
      <p:origin x="0" y="0"/>
    </p:cViewPr>
  </p:notesTextViewPr>
  <p:sorterViewPr>
    <p:cViewPr varScale="1">
      <p:scale>
        <a:sx n="1" d="1"/>
        <a:sy n="1" d="1"/>
      </p:scale>
      <p:origin x="0" y="4805"/>
    </p:cViewPr>
  </p:sorterViewPr>
  <p:notesViewPr>
    <p:cSldViewPr snapToGrid="0">
      <p:cViewPr varScale="1">
        <p:scale>
          <a:sx n="64" d="100"/>
          <a:sy n="64" d="100"/>
        </p:scale>
        <p:origin x="-2506" y="-8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handoutMaster" Target="handoutMasters/handout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Wang%20Shaonan\Desktop\aaai2018\aaai-interpretable\word-brain-investigate.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C:\Users\Wang%20Shaonan\Desktop\aaai2018\aaai-interpretable\word-brain-investigate.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Wang%20Shaonan\Desktop\aaai2018\aaai-interpretable\word-brain-investigate.xlsx" TargetMode="External"/></Relationships>
</file>

<file path=ppt/charts/_rels/chart4.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C:\Users\Wang%20Shaonan\Desktop\aaai2018\aaai-interpretable\word-brain-investigat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val>
            <c:numRef>
              <c:f>Sheet2!$A$3:$CX$3</c:f>
              <c:numCache>
                <c:formatCode>General</c:formatCode>
                <c:ptCount val="102"/>
                <c:pt idx="0">
                  <c:v>0.0730447560763922</c:v>
                </c:pt>
                <c:pt idx="1">
                  <c:v>0.442026504014596</c:v>
                </c:pt>
                <c:pt idx="2">
                  <c:v>0.488893085766178</c:v>
                </c:pt>
                <c:pt idx="3">
                  <c:v>0.531436713899296</c:v>
                </c:pt>
                <c:pt idx="4">
                  <c:v>0.956731998641604</c:v>
                </c:pt>
                <c:pt idx="5">
                  <c:v>0.236983548156426</c:v>
                </c:pt>
                <c:pt idx="6">
                  <c:v>0.627586777079093</c:v>
                </c:pt>
                <c:pt idx="7">
                  <c:v>0.252394666224578</c:v>
                </c:pt>
                <c:pt idx="8">
                  <c:v>0.785541533821397</c:v>
                </c:pt>
                <c:pt idx="9">
                  <c:v>0.791799638324666</c:v>
                </c:pt>
                <c:pt idx="10">
                  <c:v>0.825767626874697</c:v>
                </c:pt>
                <c:pt idx="11">
                  <c:v>0.240619980534515</c:v>
                </c:pt>
                <c:pt idx="12">
                  <c:v>0.664565596277657</c:v>
                </c:pt>
                <c:pt idx="13">
                  <c:v>0.583368463325503</c:v>
                </c:pt>
                <c:pt idx="14">
                  <c:v>0.391305726222137</c:v>
                </c:pt>
                <c:pt idx="15">
                  <c:v>0.78539512966301</c:v>
                </c:pt>
                <c:pt idx="16">
                  <c:v>0.939484822785024</c:v>
                </c:pt>
                <c:pt idx="17">
                  <c:v>0.118973416836267</c:v>
                </c:pt>
                <c:pt idx="18">
                  <c:v>0.262053873203194</c:v>
                </c:pt>
                <c:pt idx="19">
                  <c:v>0.494084272899519</c:v>
                </c:pt>
                <c:pt idx="20">
                  <c:v>0.554844195466088</c:v>
                </c:pt>
                <c:pt idx="21">
                  <c:v>0.848473143514907</c:v>
                </c:pt>
                <c:pt idx="22">
                  <c:v>0.108386084214688</c:v>
                </c:pt>
                <c:pt idx="23">
                  <c:v>0.975635409554524</c:v>
                </c:pt>
                <c:pt idx="24">
                  <c:v>0.841094791522349</c:v>
                </c:pt>
                <c:pt idx="25">
                  <c:v>0.559097892889968</c:v>
                </c:pt>
                <c:pt idx="26">
                  <c:v>0.326090055564041</c:v>
                </c:pt>
                <c:pt idx="27">
                  <c:v>0.41678276956357</c:v>
                </c:pt>
                <c:pt idx="28">
                  <c:v>0.905215895332432</c:v>
                </c:pt>
                <c:pt idx="29">
                  <c:v>0.559807132640641</c:v>
                </c:pt>
                <c:pt idx="30">
                  <c:v>0.185995904928223</c:v>
                </c:pt>
                <c:pt idx="31">
                  <c:v>0.789184804799864</c:v>
                </c:pt>
                <c:pt idx="32">
                  <c:v>0.896719286204444</c:v>
                </c:pt>
                <c:pt idx="33">
                  <c:v>0.63607543131732</c:v>
                </c:pt>
                <c:pt idx="34">
                  <c:v>0.372843743896143</c:v>
                </c:pt>
                <c:pt idx="35">
                  <c:v>0.88753451379303</c:v>
                </c:pt>
                <c:pt idx="36">
                  <c:v>0.663779089584447</c:v>
                </c:pt>
                <c:pt idx="37">
                  <c:v>0.56996668664465</c:v>
                </c:pt>
                <c:pt idx="38">
                  <c:v>0.324364696287532</c:v>
                </c:pt>
                <c:pt idx="39">
                  <c:v>0.786544477878046</c:v>
                </c:pt>
                <c:pt idx="40">
                  <c:v>0.847519848459947</c:v>
                </c:pt>
                <c:pt idx="41">
                  <c:v>0.919743210065287</c:v>
                </c:pt>
                <c:pt idx="42">
                  <c:v>0.987474783160608</c:v>
                </c:pt>
                <c:pt idx="43">
                  <c:v>0.503505122897085</c:v>
                </c:pt>
                <c:pt idx="44">
                  <c:v>0.593408201745138</c:v>
                </c:pt>
                <c:pt idx="45">
                  <c:v>0.931434467031462</c:v>
                </c:pt>
                <c:pt idx="46">
                  <c:v>0.664466660874429</c:v>
                </c:pt>
                <c:pt idx="47">
                  <c:v>0.0330691140484617</c:v>
                </c:pt>
                <c:pt idx="48">
                  <c:v>0.488104859005701</c:v>
                </c:pt>
                <c:pt idx="49">
                  <c:v>0.268036201465361</c:v>
                </c:pt>
                <c:pt idx="50">
                  <c:v>0.229629338745888</c:v>
                </c:pt>
                <c:pt idx="51">
                  <c:v>0.947720552995028</c:v>
                </c:pt>
                <c:pt idx="52">
                  <c:v>0.210771050739973</c:v>
                </c:pt>
                <c:pt idx="53">
                  <c:v>0.334202505949729</c:v>
                </c:pt>
                <c:pt idx="54">
                  <c:v>0.824656203544357</c:v>
                </c:pt>
                <c:pt idx="55">
                  <c:v>0.657270129661566</c:v>
                </c:pt>
                <c:pt idx="56">
                  <c:v>0.0653127519299145</c:v>
                </c:pt>
                <c:pt idx="57">
                  <c:v>0.629449223278894</c:v>
                </c:pt>
                <c:pt idx="58">
                  <c:v>0.134508449156607</c:v>
                </c:pt>
                <c:pt idx="59">
                  <c:v>0.301478227364947</c:v>
                </c:pt>
                <c:pt idx="60">
                  <c:v>0.307560370113298</c:v>
                </c:pt>
                <c:pt idx="61">
                  <c:v>0.524775945157501</c:v>
                </c:pt>
                <c:pt idx="62">
                  <c:v>0.239497947542089</c:v>
                </c:pt>
                <c:pt idx="63">
                  <c:v>0.956500899281833</c:v>
                </c:pt>
                <c:pt idx="64">
                  <c:v>0.283033059211665</c:v>
                </c:pt>
                <c:pt idx="65">
                  <c:v>0.637888826451112</c:v>
                </c:pt>
                <c:pt idx="66">
                  <c:v>0.945615417272766</c:v>
                </c:pt>
                <c:pt idx="67">
                  <c:v>0.564052607364504</c:v>
                </c:pt>
                <c:pt idx="68">
                  <c:v>0.315609089925148</c:v>
                </c:pt>
                <c:pt idx="69">
                  <c:v>0.891832457491482</c:v>
                </c:pt>
                <c:pt idx="70">
                  <c:v>0.987903309821494</c:v>
                </c:pt>
                <c:pt idx="71">
                  <c:v>0.138174515004315</c:v>
                </c:pt>
                <c:pt idx="72">
                  <c:v>0.898716663571649</c:v>
                </c:pt>
                <c:pt idx="73">
                  <c:v>0.964138351473167</c:v>
                </c:pt>
                <c:pt idx="74">
                  <c:v>0.418257289328325</c:v>
                </c:pt>
                <c:pt idx="75">
                  <c:v>0.621206644533481</c:v>
                </c:pt>
                <c:pt idx="76">
                  <c:v>0.175899800948221</c:v>
                </c:pt>
                <c:pt idx="77">
                  <c:v>0.318754384774586</c:v>
                </c:pt>
                <c:pt idx="78">
                  <c:v>0.740287123084513</c:v>
                </c:pt>
                <c:pt idx="79">
                  <c:v>0.530637403300539</c:v>
                </c:pt>
                <c:pt idx="80">
                  <c:v>0.543239812072359</c:v>
                </c:pt>
                <c:pt idx="81">
                  <c:v>0.768451922231921</c:v>
                </c:pt>
                <c:pt idx="82">
                  <c:v>0.754131394068934</c:v>
                </c:pt>
                <c:pt idx="83">
                  <c:v>0.204803714076871</c:v>
                </c:pt>
                <c:pt idx="84">
                  <c:v>0.49426575217637</c:v>
                </c:pt>
                <c:pt idx="85">
                  <c:v>0.225520172887458</c:v>
                </c:pt>
                <c:pt idx="86">
                  <c:v>0.335002942434289</c:v>
                </c:pt>
                <c:pt idx="87">
                  <c:v>0.9422805891411</c:v>
                </c:pt>
                <c:pt idx="88">
                  <c:v>0.668431319257198</c:v>
                </c:pt>
                <c:pt idx="89">
                  <c:v>0.0368766511443839</c:v>
                </c:pt>
                <c:pt idx="90">
                  <c:v>0.337641693457786</c:v>
                </c:pt>
                <c:pt idx="91">
                  <c:v>0.952487330573435</c:v>
                </c:pt>
                <c:pt idx="92">
                  <c:v>0.126287365406755</c:v>
                </c:pt>
                <c:pt idx="93">
                  <c:v>0.637787046879227</c:v>
                </c:pt>
                <c:pt idx="94">
                  <c:v>0.940931751960181</c:v>
                </c:pt>
                <c:pt idx="95">
                  <c:v>0.231481718466651</c:v>
                </c:pt>
                <c:pt idx="96">
                  <c:v>0.734802101642997</c:v>
                </c:pt>
                <c:pt idx="97">
                  <c:v>0.130956679387454</c:v>
                </c:pt>
                <c:pt idx="98">
                  <c:v>0.309855900539001</c:v>
                </c:pt>
                <c:pt idx="99">
                  <c:v>0.896113375368234</c:v>
                </c:pt>
                <c:pt idx="100">
                  <c:v>0.234346606306256</c:v>
                </c:pt>
                <c:pt idx="101">
                  <c:v>0.22060353566084</c:v>
                </c:pt>
              </c:numCache>
            </c:numRef>
          </c:val>
        </c:ser>
        <c:dLbls>
          <c:showLegendKey val="0"/>
          <c:showVal val="0"/>
          <c:showCatName val="0"/>
          <c:showSerName val="0"/>
          <c:showPercent val="0"/>
          <c:showBubbleSize val="0"/>
        </c:dLbls>
        <c:gapWidth val="150"/>
        <c:axId val="-424140672"/>
        <c:axId val="-471407664"/>
      </c:barChart>
      <c:catAx>
        <c:axId val="-424140672"/>
        <c:scaling>
          <c:orientation val="minMax"/>
        </c:scaling>
        <c:delete val="1"/>
        <c:axPos val="b"/>
        <c:majorTickMark val="out"/>
        <c:minorTickMark val="none"/>
        <c:tickLblPos val="nextTo"/>
        <c:crossAx val="-471407664"/>
        <c:crosses val="autoZero"/>
        <c:auto val="1"/>
        <c:lblAlgn val="ctr"/>
        <c:lblOffset val="100"/>
        <c:noMultiLvlLbl val="0"/>
      </c:catAx>
      <c:valAx>
        <c:axId val="-471407664"/>
        <c:scaling>
          <c:orientation val="minMax"/>
          <c:max val="1.0"/>
        </c:scaling>
        <c:delete val="0"/>
        <c:axPos val="l"/>
        <c:numFmt formatCode="General" sourceLinked="1"/>
        <c:majorTickMark val="out"/>
        <c:minorTickMark val="none"/>
        <c:tickLblPos val="nextTo"/>
        <c:crossAx val="-424140672"/>
        <c:crosses val="autoZero"/>
        <c:crossBetween val="between"/>
      </c:valAx>
      <c:spPr>
        <a:solidFill>
          <a:schemeClr val="bg1"/>
        </a:solidFill>
      </c:spPr>
    </c:plotArea>
    <c:plotVisOnly val="1"/>
    <c:dispBlanksAs val="gap"/>
    <c:showDLblsOverMax val="0"/>
  </c:chart>
  <c:spPr>
    <a:ln>
      <a:no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0"/>
    <c:plotArea>
      <c:layout/>
      <c:barChart>
        <c:barDir val="col"/>
        <c:grouping val="clustered"/>
        <c:varyColors val="0"/>
        <c:ser>
          <c:idx val="0"/>
          <c:order val="0"/>
          <c:spPr>
            <a:solidFill>
              <a:schemeClr val="accent2"/>
            </a:solidFill>
            <a:ln>
              <a:noFill/>
            </a:ln>
            <a:effectLst/>
          </c:spPr>
          <c:invertIfNegative val="0"/>
          <c:val>
            <c:numRef>
              <c:f>Sheet2!$A$4:$CY$4</c:f>
              <c:numCache>
                <c:formatCode>General</c:formatCode>
                <c:ptCount val="103"/>
                <c:pt idx="0">
                  <c:v>0.681072445316723</c:v>
                </c:pt>
                <c:pt idx="1">
                  <c:v>0.645216271508213</c:v>
                </c:pt>
                <c:pt idx="2">
                  <c:v>0.129701740821233</c:v>
                </c:pt>
                <c:pt idx="3">
                  <c:v>0.188105057059408</c:v>
                </c:pt>
                <c:pt idx="4">
                  <c:v>0.260508624844839</c:v>
                </c:pt>
                <c:pt idx="5">
                  <c:v>0.038434451603687</c:v>
                </c:pt>
                <c:pt idx="6">
                  <c:v>0.883458891780505</c:v>
                </c:pt>
                <c:pt idx="7">
                  <c:v>0.964505592120508</c:v>
                </c:pt>
                <c:pt idx="8">
                  <c:v>0.275759801660738</c:v>
                </c:pt>
                <c:pt idx="9">
                  <c:v>0.93595855744787</c:v>
                </c:pt>
                <c:pt idx="10">
                  <c:v>0.858618340099784</c:v>
                </c:pt>
                <c:pt idx="11">
                  <c:v>0.843018939250442</c:v>
                </c:pt>
                <c:pt idx="12">
                  <c:v>0.349751577633682</c:v>
                </c:pt>
                <c:pt idx="13">
                  <c:v>0.669694789658196</c:v>
                </c:pt>
                <c:pt idx="14">
                  <c:v>0.895764036132041</c:v>
                </c:pt>
                <c:pt idx="15">
                  <c:v>0.100348311859295</c:v>
                </c:pt>
                <c:pt idx="16">
                  <c:v>0.66301754150088</c:v>
                </c:pt>
                <c:pt idx="17">
                  <c:v>0.648529691664323</c:v>
                </c:pt>
                <c:pt idx="18">
                  <c:v>0.268751683123002</c:v>
                </c:pt>
                <c:pt idx="19">
                  <c:v>0.476985356203057</c:v>
                </c:pt>
                <c:pt idx="20">
                  <c:v>0.267173017870968</c:v>
                </c:pt>
                <c:pt idx="21">
                  <c:v>0.801594223194334</c:v>
                </c:pt>
                <c:pt idx="22">
                  <c:v>0.267632632623464</c:v>
                </c:pt>
                <c:pt idx="23">
                  <c:v>0.218177892814197</c:v>
                </c:pt>
                <c:pt idx="24">
                  <c:v>0.124587410970526</c:v>
                </c:pt>
                <c:pt idx="25">
                  <c:v>0.151892467936301</c:v>
                </c:pt>
                <c:pt idx="26">
                  <c:v>0.805374832457763</c:v>
                </c:pt>
                <c:pt idx="27">
                  <c:v>0.116056396237673</c:v>
                </c:pt>
                <c:pt idx="28">
                  <c:v>0.442274642923996</c:v>
                </c:pt>
                <c:pt idx="29">
                  <c:v>0.73002744472659</c:v>
                </c:pt>
                <c:pt idx="30">
                  <c:v>0.749999346669127</c:v>
                </c:pt>
                <c:pt idx="31">
                  <c:v>0.26783300441801</c:v>
                </c:pt>
                <c:pt idx="32">
                  <c:v>0.182393084575923</c:v>
                </c:pt>
                <c:pt idx="33">
                  <c:v>0.269192194909334</c:v>
                </c:pt>
                <c:pt idx="34">
                  <c:v>0.819120784926288</c:v>
                </c:pt>
                <c:pt idx="35">
                  <c:v>0.687872685720026</c:v>
                </c:pt>
                <c:pt idx="36">
                  <c:v>0.506167699872961</c:v>
                </c:pt>
                <c:pt idx="37">
                  <c:v>0.237878011713685</c:v>
                </c:pt>
                <c:pt idx="38">
                  <c:v>0.414492333325602</c:v>
                </c:pt>
                <c:pt idx="39">
                  <c:v>0.819477395217089</c:v>
                </c:pt>
                <c:pt idx="40">
                  <c:v>0.0463150626750656</c:v>
                </c:pt>
                <c:pt idx="41">
                  <c:v>0.632612843241961</c:v>
                </c:pt>
                <c:pt idx="42">
                  <c:v>0.552406572885104</c:v>
                </c:pt>
                <c:pt idx="43">
                  <c:v>0.720803502903649</c:v>
                </c:pt>
                <c:pt idx="44">
                  <c:v>0.277203684168831</c:v>
                </c:pt>
                <c:pt idx="45">
                  <c:v>0.949071696525177</c:v>
                </c:pt>
                <c:pt idx="46">
                  <c:v>0.842917589500006</c:v>
                </c:pt>
                <c:pt idx="47">
                  <c:v>0.278573087538266</c:v>
                </c:pt>
                <c:pt idx="48">
                  <c:v>0.481886018077029</c:v>
                </c:pt>
                <c:pt idx="49">
                  <c:v>0.988256348477012</c:v>
                </c:pt>
                <c:pt idx="50">
                  <c:v>0.634756202119373</c:v>
                </c:pt>
                <c:pt idx="51">
                  <c:v>0.224875093707359</c:v>
                </c:pt>
                <c:pt idx="52">
                  <c:v>0.588901056489959</c:v>
                </c:pt>
                <c:pt idx="53">
                  <c:v>0.803079230038998</c:v>
                </c:pt>
                <c:pt idx="54">
                  <c:v>0.764389435322949</c:v>
                </c:pt>
                <c:pt idx="55">
                  <c:v>0.720028626594205</c:v>
                </c:pt>
                <c:pt idx="56">
                  <c:v>0.331430123134049</c:v>
                </c:pt>
                <c:pt idx="57">
                  <c:v>0.789443879388129</c:v>
                </c:pt>
                <c:pt idx="58">
                  <c:v>0.861325715803726</c:v>
                </c:pt>
                <c:pt idx="59">
                  <c:v>0.81675389107345</c:v>
                </c:pt>
                <c:pt idx="60">
                  <c:v>0.615563288986257</c:v>
                </c:pt>
                <c:pt idx="61">
                  <c:v>0.304816680532033</c:v>
                </c:pt>
                <c:pt idx="62">
                  <c:v>0.120211086170638</c:v>
                </c:pt>
                <c:pt idx="63">
                  <c:v>0.463137028169533</c:v>
                </c:pt>
                <c:pt idx="64">
                  <c:v>0.704372848137221</c:v>
                </c:pt>
                <c:pt idx="65">
                  <c:v>0.0973863221668837</c:v>
                </c:pt>
                <c:pt idx="66">
                  <c:v>0.833620757459419</c:v>
                </c:pt>
                <c:pt idx="67">
                  <c:v>0.233219154499158</c:v>
                </c:pt>
                <c:pt idx="68">
                  <c:v>0.129073538249135</c:v>
                </c:pt>
                <c:pt idx="69">
                  <c:v>0.242621940170151</c:v>
                </c:pt>
                <c:pt idx="70">
                  <c:v>0.438203431182069</c:v>
                </c:pt>
                <c:pt idx="71">
                  <c:v>0.79730784506862</c:v>
                </c:pt>
                <c:pt idx="72">
                  <c:v>0.0824370501546482</c:v>
                </c:pt>
                <c:pt idx="73">
                  <c:v>0.0809959179860082</c:v>
                </c:pt>
                <c:pt idx="74">
                  <c:v>0.274948478591868</c:v>
                </c:pt>
                <c:pt idx="75">
                  <c:v>0.793695106245912</c:v>
                </c:pt>
                <c:pt idx="76">
                  <c:v>0.109870564852799</c:v>
                </c:pt>
                <c:pt idx="77">
                  <c:v>0.703599860212477</c:v>
                </c:pt>
                <c:pt idx="78">
                  <c:v>0.32496393416452</c:v>
                </c:pt>
                <c:pt idx="79">
                  <c:v>0.639894285527479</c:v>
                </c:pt>
                <c:pt idx="80">
                  <c:v>0.337741426831362</c:v>
                </c:pt>
                <c:pt idx="81">
                  <c:v>0.324434988613965</c:v>
                </c:pt>
                <c:pt idx="82">
                  <c:v>0.76644429775585</c:v>
                </c:pt>
                <c:pt idx="83">
                  <c:v>0.781206420003972</c:v>
                </c:pt>
                <c:pt idx="84">
                  <c:v>0.470299430756212</c:v>
                </c:pt>
                <c:pt idx="85">
                  <c:v>0.695008039441754</c:v>
                </c:pt>
                <c:pt idx="86">
                  <c:v>0.357941354982389</c:v>
                </c:pt>
                <c:pt idx="87">
                  <c:v>0.942112920911131</c:v>
                </c:pt>
                <c:pt idx="88">
                  <c:v>0.42758759476718</c:v>
                </c:pt>
                <c:pt idx="89">
                  <c:v>0.335279700407691</c:v>
                </c:pt>
                <c:pt idx="90">
                  <c:v>0.681242053395655</c:v>
                </c:pt>
                <c:pt idx="91">
                  <c:v>0.942530824876508</c:v>
                </c:pt>
                <c:pt idx="92">
                  <c:v>0.0943744408647008</c:v>
                </c:pt>
                <c:pt idx="93">
                  <c:v>0.718038626573089</c:v>
                </c:pt>
                <c:pt idx="94">
                  <c:v>0.507257794207732</c:v>
                </c:pt>
                <c:pt idx="95">
                  <c:v>0.288669336188495</c:v>
                </c:pt>
                <c:pt idx="96">
                  <c:v>0.860329516939536</c:v>
                </c:pt>
                <c:pt idx="97">
                  <c:v>0.151046874496773</c:v>
                </c:pt>
                <c:pt idx="98">
                  <c:v>0.15774374857582</c:v>
                </c:pt>
                <c:pt idx="99">
                  <c:v>0.383071020650491</c:v>
                </c:pt>
                <c:pt idx="100">
                  <c:v>0.690594958601649</c:v>
                </c:pt>
                <c:pt idx="101">
                  <c:v>0.314173619029174</c:v>
                </c:pt>
              </c:numCache>
            </c:numRef>
          </c:val>
        </c:ser>
        <c:dLbls>
          <c:showLegendKey val="0"/>
          <c:showVal val="0"/>
          <c:showCatName val="0"/>
          <c:showSerName val="0"/>
          <c:showPercent val="0"/>
          <c:showBubbleSize val="0"/>
        </c:dLbls>
        <c:gapWidth val="150"/>
        <c:overlap val="23"/>
        <c:axId val="-475092320"/>
        <c:axId val="-475498208"/>
      </c:barChart>
      <c:catAx>
        <c:axId val="-475092320"/>
        <c:scaling>
          <c:orientation val="minMax"/>
        </c:scaling>
        <c:delete val="1"/>
        <c:axPos val="b"/>
        <c:majorTickMark val="out"/>
        <c:minorTickMark val="none"/>
        <c:tickLblPos val="nextTo"/>
        <c:crossAx val="-475498208"/>
        <c:crosses val="autoZero"/>
        <c:auto val="1"/>
        <c:lblAlgn val="ctr"/>
        <c:lblOffset val="100"/>
        <c:noMultiLvlLbl val="0"/>
      </c:catAx>
      <c:valAx>
        <c:axId val="-475498208"/>
        <c:scaling>
          <c:orientation val="minMax"/>
          <c:max val="1.0"/>
        </c:scaling>
        <c:delete val="0"/>
        <c:axPos val="l"/>
        <c:numFmt formatCode="General" sourceLinked="1"/>
        <c:majorTickMark val="out"/>
        <c:minorTickMark val="none"/>
        <c:tickLblPos val="nextTo"/>
        <c:spPr>
          <a:solidFill>
            <a:schemeClr val="bg1"/>
          </a:solidFill>
          <a:ln w="6350" cap="flat" cmpd="sng" algn="ctr">
            <a:solidFill>
              <a:schemeClr val="tx1">
                <a:tint val="7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zh-CN"/>
          </a:p>
        </c:txPr>
        <c:crossAx val="-475092320"/>
        <c:crosses val="autoZero"/>
        <c:crossBetween val="between"/>
      </c:valAx>
      <c:spPr>
        <a:solidFill>
          <a:schemeClr val="bg1"/>
        </a:solidFill>
        <a:ln>
          <a:noFill/>
        </a:ln>
        <a:effectLst/>
      </c:spPr>
    </c:plotArea>
    <c:plotVisOnly val="1"/>
    <c:dispBlanksAs val="gap"/>
    <c:showDLblsOverMax val="0"/>
  </c:chart>
  <c:spPr>
    <a:noFill/>
    <a:ln w="6350" cap="flat" cmpd="sng" algn="ctr">
      <a:noFill/>
      <a:prstDash val="solid"/>
      <a:miter lim="800000"/>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834365252730505"/>
          <c:y val="0.165289256198347"/>
          <c:w val="0.911402184404369"/>
          <c:h val="0.698937426210154"/>
        </c:manualLayout>
      </c:layout>
      <c:barChart>
        <c:barDir val="col"/>
        <c:grouping val="clustered"/>
        <c:varyColors val="0"/>
        <c:ser>
          <c:idx val="0"/>
          <c:order val="0"/>
          <c:invertIfNegative val="0"/>
          <c:val>
            <c:numRef>
              <c:f>Sheet2!$A$3:$CX$3</c:f>
              <c:numCache>
                <c:formatCode>General</c:formatCode>
                <c:ptCount val="102"/>
                <c:pt idx="0">
                  <c:v>0.0730447560763922</c:v>
                </c:pt>
                <c:pt idx="1">
                  <c:v>0.442026504014596</c:v>
                </c:pt>
                <c:pt idx="2">
                  <c:v>0.488893085766178</c:v>
                </c:pt>
                <c:pt idx="3">
                  <c:v>0.531436713899296</c:v>
                </c:pt>
                <c:pt idx="4">
                  <c:v>0.956731998641604</c:v>
                </c:pt>
                <c:pt idx="5">
                  <c:v>0.236983548156426</c:v>
                </c:pt>
                <c:pt idx="6">
                  <c:v>0.627586777079093</c:v>
                </c:pt>
                <c:pt idx="7">
                  <c:v>0.252394666224578</c:v>
                </c:pt>
                <c:pt idx="8">
                  <c:v>0.785541533821397</c:v>
                </c:pt>
                <c:pt idx="9">
                  <c:v>0.791799638324666</c:v>
                </c:pt>
                <c:pt idx="10">
                  <c:v>0.825767626874697</c:v>
                </c:pt>
                <c:pt idx="11">
                  <c:v>0.240619980534515</c:v>
                </c:pt>
                <c:pt idx="12">
                  <c:v>0.664565596277657</c:v>
                </c:pt>
                <c:pt idx="13">
                  <c:v>0.583368463325503</c:v>
                </c:pt>
                <c:pt idx="14">
                  <c:v>0.391305726222137</c:v>
                </c:pt>
                <c:pt idx="15">
                  <c:v>0.78539512966301</c:v>
                </c:pt>
                <c:pt idx="16">
                  <c:v>0.939484822785024</c:v>
                </c:pt>
                <c:pt idx="17">
                  <c:v>0.118973416836267</c:v>
                </c:pt>
                <c:pt idx="18">
                  <c:v>0.262053873203194</c:v>
                </c:pt>
                <c:pt idx="19">
                  <c:v>0.494084272899519</c:v>
                </c:pt>
                <c:pt idx="20">
                  <c:v>0.554844195466088</c:v>
                </c:pt>
                <c:pt idx="21">
                  <c:v>0.848473143514907</c:v>
                </c:pt>
                <c:pt idx="22">
                  <c:v>0.108386084214688</c:v>
                </c:pt>
                <c:pt idx="23">
                  <c:v>0.975635409554524</c:v>
                </c:pt>
                <c:pt idx="24">
                  <c:v>0.841094791522349</c:v>
                </c:pt>
                <c:pt idx="25">
                  <c:v>0.559097892889968</c:v>
                </c:pt>
                <c:pt idx="26">
                  <c:v>0.326090055564041</c:v>
                </c:pt>
                <c:pt idx="27">
                  <c:v>0.41678276956357</c:v>
                </c:pt>
                <c:pt idx="28">
                  <c:v>0.905215895332432</c:v>
                </c:pt>
                <c:pt idx="29">
                  <c:v>0.559807132640641</c:v>
                </c:pt>
                <c:pt idx="30">
                  <c:v>0.185995904928223</c:v>
                </c:pt>
                <c:pt idx="31">
                  <c:v>0.789184804799864</c:v>
                </c:pt>
                <c:pt idx="32">
                  <c:v>0.896719286204444</c:v>
                </c:pt>
                <c:pt idx="33">
                  <c:v>0.63607543131732</c:v>
                </c:pt>
                <c:pt idx="34">
                  <c:v>0.372843743896143</c:v>
                </c:pt>
                <c:pt idx="35">
                  <c:v>0.88753451379303</c:v>
                </c:pt>
                <c:pt idx="36">
                  <c:v>0.663779089584447</c:v>
                </c:pt>
                <c:pt idx="37">
                  <c:v>0.56996668664465</c:v>
                </c:pt>
                <c:pt idx="38">
                  <c:v>0.324364696287532</c:v>
                </c:pt>
                <c:pt idx="39">
                  <c:v>0.786544477878046</c:v>
                </c:pt>
                <c:pt idx="40">
                  <c:v>0.847519848459947</c:v>
                </c:pt>
                <c:pt idx="41">
                  <c:v>0.919743210065287</c:v>
                </c:pt>
                <c:pt idx="42">
                  <c:v>0.987474783160608</c:v>
                </c:pt>
                <c:pt idx="43">
                  <c:v>0.503505122897085</c:v>
                </c:pt>
                <c:pt idx="44">
                  <c:v>0.593408201745138</c:v>
                </c:pt>
                <c:pt idx="45">
                  <c:v>0.931434467031462</c:v>
                </c:pt>
                <c:pt idx="46">
                  <c:v>0.664466660874429</c:v>
                </c:pt>
                <c:pt idx="47">
                  <c:v>0.0330691140484617</c:v>
                </c:pt>
                <c:pt idx="48">
                  <c:v>0.488104859005701</c:v>
                </c:pt>
                <c:pt idx="49">
                  <c:v>0.268036201465361</c:v>
                </c:pt>
                <c:pt idx="50">
                  <c:v>0.229629338745888</c:v>
                </c:pt>
                <c:pt idx="51">
                  <c:v>0.947720552995028</c:v>
                </c:pt>
                <c:pt idx="52">
                  <c:v>0.210771050739973</c:v>
                </c:pt>
                <c:pt idx="53">
                  <c:v>0.334202505949729</c:v>
                </c:pt>
                <c:pt idx="54">
                  <c:v>0.824656203544357</c:v>
                </c:pt>
                <c:pt idx="55">
                  <c:v>0.657270129661566</c:v>
                </c:pt>
                <c:pt idx="56">
                  <c:v>0.0653127519299145</c:v>
                </c:pt>
                <c:pt idx="57">
                  <c:v>0.629449223278894</c:v>
                </c:pt>
                <c:pt idx="58">
                  <c:v>0.134508449156607</c:v>
                </c:pt>
                <c:pt idx="59">
                  <c:v>0.301478227364947</c:v>
                </c:pt>
                <c:pt idx="60">
                  <c:v>0.307560370113298</c:v>
                </c:pt>
                <c:pt idx="61">
                  <c:v>0.524775945157501</c:v>
                </c:pt>
                <c:pt idx="62">
                  <c:v>0.239497947542089</c:v>
                </c:pt>
                <c:pt idx="63">
                  <c:v>0.956500899281833</c:v>
                </c:pt>
                <c:pt idx="64">
                  <c:v>0.283033059211665</c:v>
                </c:pt>
                <c:pt idx="65">
                  <c:v>0.637888826451112</c:v>
                </c:pt>
                <c:pt idx="66">
                  <c:v>0.945615417272766</c:v>
                </c:pt>
                <c:pt idx="67">
                  <c:v>0.564052607364504</c:v>
                </c:pt>
                <c:pt idx="68">
                  <c:v>0.315609089925148</c:v>
                </c:pt>
                <c:pt idx="69">
                  <c:v>0.891832457491482</c:v>
                </c:pt>
                <c:pt idx="70">
                  <c:v>0.987903309821494</c:v>
                </c:pt>
                <c:pt idx="71">
                  <c:v>0.138174515004315</c:v>
                </c:pt>
                <c:pt idx="72">
                  <c:v>0.898716663571649</c:v>
                </c:pt>
                <c:pt idx="73">
                  <c:v>0.964138351473167</c:v>
                </c:pt>
                <c:pt idx="74">
                  <c:v>0.418257289328325</c:v>
                </c:pt>
                <c:pt idx="75">
                  <c:v>0.621206644533481</c:v>
                </c:pt>
                <c:pt idx="76">
                  <c:v>0.175899800948221</c:v>
                </c:pt>
                <c:pt idx="77">
                  <c:v>0.318754384774586</c:v>
                </c:pt>
                <c:pt idx="78">
                  <c:v>0.740287123084513</c:v>
                </c:pt>
                <c:pt idx="79">
                  <c:v>0.530637403300539</c:v>
                </c:pt>
                <c:pt idx="80">
                  <c:v>0.543239812072359</c:v>
                </c:pt>
                <c:pt idx="81">
                  <c:v>0.768451922231921</c:v>
                </c:pt>
                <c:pt idx="82">
                  <c:v>0.754131394068934</c:v>
                </c:pt>
                <c:pt idx="83">
                  <c:v>0.204803714076871</c:v>
                </c:pt>
                <c:pt idx="84">
                  <c:v>0.49426575217637</c:v>
                </c:pt>
                <c:pt idx="85">
                  <c:v>0.225520172887458</c:v>
                </c:pt>
                <c:pt idx="86">
                  <c:v>0.335002942434289</c:v>
                </c:pt>
                <c:pt idx="87">
                  <c:v>0.9422805891411</c:v>
                </c:pt>
                <c:pt idx="88">
                  <c:v>0.668431319257198</c:v>
                </c:pt>
                <c:pt idx="89">
                  <c:v>0.0368766511443839</c:v>
                </c:pt>
                <c:pt idx="90">
                  <c:v>0.337641693457786</c:v>
                </c:pt>
                <c:pt idx="91">
                  <c:v>0.952487330573435</c:v>
                </c:pt>
                <c:pt idx="92">
                  <c:v>0.126287365406755</c:v>
                </c:pt>
                <c:pt idx="93">
                  <c:v>0.637787046879227</c:v>
                </c:pt>
                <c:pt idx="94">
                  <c:v>0.940931751960181</c:v>
                </c:pt>
                <c:pt idx="95">
                  <c:v>0.231481718466651</c:v>
                </c:pt>
                <c:pt idx="96">
                  <c:v>0.734802101642997</c:v>
                </c:pt>
                <c:pt idx="97">
                  <c:v>0.130956679387454</c:v>
                </c:pt>
                <c:pt idx="98">
                  <c:v>0.309855900539001</c:v>
                </c:pt>
                <c:pt idx="99">
                  <c:v>0.896113375368234</c:v>
                </c:pt>
                <c:pt idx="100">
                  <c:v>0.234346606306256</c:v>
                </c:pt>
                <c:pt idx="101">
                  <c:v>0.22060353566084</c:v>
                </c:pt>
              </c:numCache>
            </c:numRef>
          </c:val>
        </c:ser>
        <c:dLbls>
          <c:showLegendKey val="0"/>
          <c:showVal val="0"/>
          <c:showCatName val="0"/>
          <c:showSerName val="0"/>
          <c:showPercent val="0"/>
          <c:showBubbleSize val="0"/>
        </c:dLbls>
        <c:gapWidth val="150"/>
        <c:axId val="-387247648"/>
        <c:axId val="-387007552"/>
      </c:barChart>
      <c:catAx>
        <c:axId val="-387247648"/>
        <c:scaling>
          <c:orientation val="minMax"/>
        </c:scaling>
        <c:delete val="1"/>
        <c:axPos val="b"/>
        <c:majorTickMark val="out"/>
        <c:minorTickMark val="none"/>
        <c:tickLblPos val="nextTo"/>
        <c:crossAx val="-387007552"/>
        <c:crosses val="autoZero"/>
        <c:auto val="1"/>
        <c:lblAlgn val="ctr"/>
        <c:lblOffset val="100"/>
        <c:noMultiLvlLbl val="0"/>
      </c:catAx>
      <c:valAx>
        <c:axId val="-387007552"/>
        <c:scaling>
          <c:orientation val="minMax"/>
          <c:max val="1.0"/>
        </c:scaling>
        <c:delete val="0"/>
        <c:axPos val="l"/>
        <c:numFmt formatCode="General" sourceLinked="1"/>
        <c:majorTickMark val="out"/>
        <c:minorTickMark val="none"/>
        <c:tickLblPos val="nextTo"/>
        <c:crossAx val="-387247648"/>
        <c:crosses val="autoZero"/>
        <c:crossBetween val="between"/>
        <c:minorUnit val="0.1"/>
      </c:valAx>
      <c:spPr>
        <a:solidFill>
          <a:schemeClr val="bg1"/>
        </a:solidFill>
      </c:spPr>
    </c:plotArea>
    <c:plotVisOnly val="1"/>
    <c:dispBlanksAs val="gap"/>
    <c:showDLblsOverMax val="0"/>
  </c:chart>
  <c:spPr>
    <a:ln>
      <a:noFill/>
    </a:ln>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0"/>
    <c:plotArea>
      <c:layout>
        <c:manualLayout>
          <c:layoutTarget val="inner"/>
          <c:xMode val="edge"/>
          <c:yMode val="edge"/>
          <c:x val="0.0835683327200555"/>
          <c:y val="0.143000572377619"/>
          <c:w val="0.916431667279944"/>
          <c:h val="0.713998855244762"/>
        </c:manualLayout>
      </c:layout>
      <c:barChart>
        <c:barDir val="col"/>
        <c:grouping val="clustered"/>
        <c:varyColors val="0"/>
        <c:ser>
          <c:idx val="0"/>
          <c:order val="0"/>
          <c:spPr>
            <a:solidFill>
              <a:schemeClr val="accent3"/>
            </a:solidFill>
            <a:ln>
              <a:noFill/>
            </a:ln>
            <a:effectLst/>
          </c:spPr>
          <c:invertIfNegative val="0"/>
          <c:val>
            <c:numRef>
              <c:f>Sheet2!$A$4:$CY$4</c:f>
              <c:numCache>
                <c:formatCode>General</c:formatCode>
                <c:ptCount val="103"/>
                <c:pt idx="0">
                  <c:v>0.681072445316723</c:v>
                </c:pt>
                <c:pt idx="1">
                  <c:v>0.645216271508213</c:v>
                </c:pt>
                <c:pt idx="2">
                  <c:v>0.129701740821233</c:v>
                </c:pt>
                <c:pt idx="3">
                  <c:v>0.188105057059408</c:v>
                </c:pt>
                <c:pt idx="4">
                  <c:v>0.260508624844839</c:v>
                </c:pt>
                <c:pt idx="5">
                  <c:v>0.038434451603687</c:v>
                </c:pt>
                <c:pt idx="6">
                  <c:v>0.883458891780505</c:v>
                </c:pt>
                <c:pt idx="7">
                  <c:v>0.964505592120508</c:v>
                </c:pt>
                <c:pt idx="8">
                  <c:v>0.275759801660738</c:v>
                </c:pt>
                <c:pt idx="9">
                  <c:v>0.93595855744787</c:v>
                </c:pt>
                <c:pt idx="10">
                  <c:v>0.858618340099784</c:v>
                </c:pt>
                <c:pt idx="11">
                  <c:v>0.843018939250442</c:v>
                </c:pt>
                <c:pt idx="12">
                  <c:v>0.349751577633682</c:v>
                </c:pt>
                <c:pt idx="13">
                  <c:v>0.669694789658196</c:v>
                </c:pt>
                <c:pt idx="14">
                  <c:v>0.895764036132041</c:v>
                </c:pt>
                <c:pt idx="15">
                  <c:v>0.100348311859295</c:v>
                </c:pt>
                <c:pt idx="16">
                  <c:v>0.66301754150088</c:v>
                </c:pt>
                <c:pt idx="17">
                  <c:v>0.648529691664323</c:v>
                </c:pt>
                <c:pt idx="18">
                  <c:v>0.268751683123002</c:v>
                </c:pt>
                <c:pt idx="19">
                  <c:v>0.476985356203057</c:v>
                </c:pt>
                <c:pt idx="20">
                  <c:v>0.267173017870968</c:v>
                </c:pt>
                <c:pt idx="21">
                  <c:v>0.801594223194334</c:v>
                </c:pt>
                <c:pt idx="22">
                  <c:v>0.267632632623464</c:v>
                </c:pt>
                <c:pt idx="23">
                  <c:v>0.218177892814197</c:v>
                </c:pt>
                <c:pt idx="24">
                  <c:v>0.124587410970526</c:v>
                </c:pt>
                <c:pt idx="25">
                  <c:v>0.151892467936301</c:v>
                </c:pt>
                <c:pt idx="26">
                  <c:v>0.805374832457763</c:v>
                </c:pt>
                <c:pt idx="27">
                  <c:v>0.116056396237673</c:v>
                </c:pt>
                <c:pt idx="28">
                  <c:v>0.442274642923996</c:v>
                </c:pt>
                <c:pt idx="29">
                  <c:v>0.73002744472659</c:v>
                </c:pt>
                <c:pt idx="30">
                  <c:v>0.749999346669127</c:v>
                </c:pt>
                <c:pt idx="31">
                  <c:v>0.26783300441801</c:v>
                </c:pt>
                <c:pt idx="32">
                  <c:v>0.182393084575923</c:v>
                </c:pt>
                <c:pt idx="33">
                  <c:v>0.269192194909334</c:v>
                </c:pt>
                <c:pt idx="34">
                  <c:v>0.819120784926288</c:v>
                </c:pt>
                <c:pt idx="35">
                  <c:v>0.687872685720026</c:v>
                </c:pt>
                <c:pt idx="36">
                  <c:v>0.506167699872961</c:v>
                </c:pt>
                <c:pt idx="37">
                  <c:v>0.237878011713685</c:v>
                </c:pt>
                <c:pt idx="38">
                  <c:v>0.414492333325602</c:v>
                </c:pt>
                <c:pt idx="39">
                  <c:v>0.819477395217089</c:v>
                </c:pt>
                <c:pt idx="40">
                  <c:v>0.0463150626750656</c:v>
                </c:pt>
                <c:pt idx="41">
                  <c:v>0.632612843241961</c:v>
                </c:pt>
                <c:pt idx="42">
                  <c:v>0.552406572885104</c:v>
                </c:pt>
                <c:pt idx="43">
                  <c:v>0.720803502903649</c:v>
                </c:pt>
                <c:pt idx="44">
                  <c:v>0.277203684168831</c:v>
                </c:pt>
                <c:pt idx="45">
                  <c:v>0.949071696525177</c:v>
                </c:pt>
                <c:pt idx="46">
                  <c:v>0.842917589500006</c:v>
                </c:pt>
                <c:pt idx="47">
                  <c:v>0.278573087538266</c:v>
                </c:pt>
                <c:pt idx="48">
                  <c:v>0.481886018077029</c:v>
                </c:pt>
                <c:pt idx="49">
                  <c:v>0.988256348477012</c:v>
                </c:pt>
                <c:pt idx="50">
                  <c:v>0.634756202119373</c:v>
                </c:pt>
                <c:pt idx="51">
                  <c:v>0.224875093707359</c:v>
                </c:pt>
                <c:pt idx="52">
                  <c:v>0.588901056489959</c:v>
                </c:pt>
                <c:pt idx="53">
                  <c:v>0.803079230038998</c:v>
                </c:pt>
                <c:pt idx="54">
                  <c:v>0.764389435322949</c:v>
                </c:pt>
                <c:pt idx="55">
                  <c:v>0.720028626594205</c:v>
                </c:pt>
                <c:pt idx="56">
                  <c:v>0.331430123134049</c:v>
                </c:pt>
                <c:pt idx="57">
                  <c:v>0.789443879388129</c:v>
                </c:pt>
                <c:pt idx="58">
                  <c:v>0.861325715803726</c:v>
                </c:pt>
                <c:pt idx="59">
                  <c:v>0.81675389107345</c:v>
                </c:pt>
                <c:pt idx="60">
                  <c:v>0.615563288986257</c:v>
                </c:pt>
                <c:pt idx="61">
                  <c:v>0.304816680532033</c:v>
                </c:pt>
                <c:pt idx="62">
                  <c:v>0.120211086170638</c:v>
                </c:pt>
                <c:pt idx="63">
                  <c:v>0.463137028169533</c:v>
                </c:pt>
                <c:pt idx="64">
                  <c:v>0.704372848137221</c:v>
                </c:pt>
                <c:pt idx="65">
                  <c:v>0.0973863221668837</c:v>
                </c:pt>
                <c:pt idx="66">
                  <c:v>0.833620757459419</c:v>
                </c:pt>
                <c:pt idx="67">
                  <c:v>0.233219154499158</c:v>
                </c:pt>
                <c:pt idx="68">
                  <c:v>0.129073538249135</c:v>
                </c:pt>
                <c:pt idx="69">
                  <c:v>0.242621940170151</c:v>
                </c:pt>
                <c:pt idx="70">
                  <c:v>0.438203431182069</c:v>
                </c:pt>
                <c:pt idx="71">
                  <c:v>0.79730784506862</c:v>
                </c:pt>
                <c:pt idx="72">
                  <c:v>0.0824370501546482</c:v>
                </c:pt>
                <c:pt idx="73">
                  <c:v>0.0809959179860082</c:v>
                </c:pt>
                <c:pt idx="74">
                  <c:v>0.274948478591868</c:v>
                </c:pt>
                <c:pt idx="75">
                  <c:v>0.793695106245912</c:v>
                </c:pt>
                <c:pt idx="76">
                  <c:v>0.109870564852799</c:v>
                </c:pt>
                <c:pt idx="77">
                  <c:v>0.703599860212477</c:v>
                </c:pt>
                <c:pt idx="78">
                  <c:v>0.32496393416452</c:v>
                </c:pt>
                <c:pt idx="79">
                  <c:v>0.639894285527479</c:v>
                </c:pt>
                <c:pt idx="80">
                  <c:v>0.337741426831362</c:v>
                </c:pt>
                <c:pt idx="81">
                  <c:v>0.324434988613965</c:v>
                </c:pt>
                <c:pt idx="82">
                  <c:v>0.76644429775585</c:v>
                </c:pt>
                <c:pt idx="83">
                  <c:v>0.781206420003972</c:v>
                </c:pt>
                <c:pt idx="84">
                  <c:v>0.470299430756212</c:v>
                </c:pt>
                <c:pt idx="85">
                  <c:v>0.695008039441754</c:v>
                </c:pt>
                <c:pt idx="86">
                  <c:v>0.357941354982389</c:v>
                </c:pt>
                <c:pt idx="87">
                  <c:v>0.942112920911131</c:v>
                </c:pt>
                <c:pt idx="88">
                  <c:v>0.42758759476718</c:v>
                </c:pt>
                <c:pt idx="89">
                  <c:v>0.335279700407691</c:v>
                </c:pt>
                <c:pt idx="90">
                  <c:v>0.681242053395655</c:v>
                </c:pt>
                <c:pt idx="91">
                  <c:v>0.942530824876508</c:v>
                </c:pt>
                <c:pt idx="92">
                  <c:v>0.0943744408647008</c:v>
                </c:pt>
                <c:pt idx="93">
                  <c:v>0.718038626573089</c:v>
                </c:pt>
                <c:pt idx="94">
                  <c:v>0.507257794207732</c:v>
                </c:pt>
                <c:pt idx="95">
                  <c:v>0.288669336188495</c:v>
                </c:pt>
                <c:pt idx="96">
                  <c:v>0.860329516939536</c:v>
                </c:pt>
                <c:pt idx="97">
                  <c:v>0.151046874496773</c:v>
                </c:pt>
                <c:pt idx="98">
                  <c:v>0.15774374857582</c:v>
                </c:pt>
                <c:pt idx="99">
                  <c:v>0.383071020650491</c:v>
                </c:pt>
                <c:pt idx="100">
                  <c:v>0.690594958601649</c:v>
                </c:pt>
                <c:pt idx="101">
                  <c:v>0.314173619029174</c:v>
                </c:pt>
              </c:numCache>
            </c:numRef>
          </c:val>
        </c:ser>
        <c:dLbls>
          <c:showLegendKey val="0"/>
          <c:showVal val="0"/>
          <c:showCatName val="0"/>
          <c:showSerName val="0"/>
          <c:showPercent val="0"/>
          <c:showBubbleSize val="0"/>
        </c:dLbls>
        <c:gapWidth val="150"/>
        <c:overlap val="23"/>
        <c:axId val="-424660512"/>
        <c:axId val="-424620640"/>
      </c:barChart>
      <c:catAx>
        <c:axId val="-424660512"/>
        <c:scaling>
          <c:orientation val="minMax"/>
        </c:scaling>
        <c:delete val="1"/>
        <c:axPos val="b"/>
        <c:majorTickMark val="out"/>
        <c:minorTickMark val="none"/>
        <c:tickLblPos val="nextTo"/>
        <c:crossAx val="-424620640"/>
        <c:crossesAt val="0.1"/>
        <c:auto val="1"/>
        <c:lblAlgn val="ctr"/>
        <c:lblOffset val="100"/>
        <c:noMultiLvlLbl val="0"/>
      </c:catAx>
      <c:valAx>
        <c:axId val="-424620640"/>
        <c:scaling>
          <c:orientation val="minMax"/>
          <c:max val="1.0"/>
        </c:scaling>
        <c:delete val="0"/>
        <c:axPos val="l"/>
        <c:numFmt formatCode="General" sourceLinked="1"/>
        <c:majorTickMark val="out"/>
        <c:minorTickMark val="none"/>
        <c:tickLblPos val="nextTo"/>
        <c:spPr>
          <a:solidFill>
            <a:schemeClr val="bg1"/>
          </a:solidFill>
          <a:ln w="6350" cap="flat" cmpd="sng" algn="ctr">
            <a:solidFill>
              <a:schemeClr val="tx1">
                <a:tint val="7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zh-CN"/>
          </a:p>
        </c:txPr>
        <c:crossAx val="-424660512"/>
        <c:crosses val="autoZero"/>
        <c:crossBetween val="between"/>
        <c:minorUnit val="0.01"/>
      </c:valAx>
      <c:spPr>
        <a:solidFill>
          <a:schemeClr val="bg1"/>
        </a:solidFill>
        <a:ln>
          <a:noFill/>
        </a:ln>
        <a:effectLst/>
      </c:spPr>
    </c:plotArea>
    <c:plotVisOnly val="1"/>
    <c:dispBlanksAs val="gap"/>
    <c:showDLblsOverMax val="0"/>
  </c:chart>
  <c:spPr>
    <a:noFill/>
    <a:ln w="6350" cap="flat" cmpd="sng" algn="ctr">
      <a:noFill/>
      <a:prstDash val="solid"/>
      <a:miter lim="800000"/>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withinLinear" id="16">
  <a:schemeClr val="accent3"/>
</cs:colorStyle>
</file>

<file path=ppt/charts/colors2.xml><?xml version="1.0" encoding="utf-8"?>
<cs:colorStyle xmlns:cs="http://schemas.microsoft.com/office/drawing/2012/chartStyle" xmlns:a="http://schemas.openxmlformats.org/drawingml/2006/main" meth="withinLinear" id="16">
  <a:schemeClr val="accent3"/>
</cs:colorStyle>
</file>

<file path=ppt/charts/style1.xml><?xml version="1.0" encoding="utf-8"?>
<cs:chartStyle xmlns:cs="http://schemas.microsoft.com/office/drawing/2012/chartStyle" xmlns:a="http://schemas.openxmlformats.org/drawingml/2006/main" id="108">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mods="ignoreCSTransforms">
      <cs:styleClr val="0">
        <a:shade val="25000"/>
      </cs:styl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mods="ignoreCSTransforms">
      <cs:styleClr val="0">
        <a:tint val="25000"/>
      </cs:styl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8">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mods="ignoreCSTransforms">
      <cs:styleClr val="0">
        <a:shade val="25000"/>
      </cs:styl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mods="ignoreCSTransforms">
      <cs:styleClr val="0">
        <a:tint val="25000"/>
      </cs:styl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7DBF97A6-5C10-454A-94C1-31149FB3FCED}" type="datetimeFigureOut">
              <a:rPr lang="zh-CN" altLang="en-US"/>
              <a:pPr>
                <a:defRPr/>
              </a:pPr>
              <a:t>2018/8/28</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E398D3F5-C69A-4CC3-877A-7D92F2252C95}" type="slidenum">
              <a:rPr lang="zh-CN" altLang="en-US"/>
              <a:pPr/>
              <a:t>‹#›</a:t>
            </a:fld>
            <a:endParaRPr lang="en-US" altLang="zh-CN"/>
          </a:p>
        </p:txBody>
      </p:sp>
    </p:spTree>
    <p:extLst>
      <p:ext uri="{BB962C8B-B14F-4D97-AF65-F5344CB8AC3E}">
        <p14:creationId xmlns:p14="http://schemas.microsoft.com/office/powerpoint/2010/main" val="1210010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AEAF65-AC05-4415-A719-1C7063920A74}" type="datetimeFigureOut">
              <a:rPr lang="zh-CN" altLang="en-US" smtClean="0"/>
              <a:t>2018/8/28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705905-4BFD-4979-BB0B-AFFB69A1867C}" type="slidenum">
              <a:rPr lang="zh-CN" altLang="en-US" smtClean="0"/>
              <a:t>‹#›</a:t>
            </a:fld>
            <a:endParaRPr lang="zh-CN" altLang="en-US"/>
          </a:p>
        </p:txBody>
      </p:sp>
    </p:spTree>
    <p:extLst>
      <p:ext uri="{BB962C8B-B14F-4D97-AF65-F5344CB8AC3E}">
        <p14:creationId xmlns:p14="http://schemas.microsoft.com/office/powerpoint/2010/main" val="1092626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灯片编号占位符 3"/>
          <p:cNvSpPr>
            <a:spLocks noGrp="1"/>
          </p:cNvSpPr>
          <p:nvPr>
            <p:ph type="sldNum" sz="quarter" idx="10"/>
          </p:nvPr>
        </p:nvSpPr>
        <p:spPr/>
        <p:txBody>
          <a:bodyPr/>
          <a:lstStyle/>
          <a:p>
            <a:fld id="{662EBDF2-071D-4783-9D09-DE33E52627F4}" type="slidenum">
              <a:rPr lang="zh-CN" altLang="en-US" smtClean="0"/>
              <a:t>1</a:t>
            </a:fld>
            <a:endParaRPr lang="zh-CN" altLang="en-US"/>
          </a:p>
        </p:txBody>
      </p:sp>
    </p:spTree>
    <p:extLst>
      <p:ext uri="{BB962C8B-B14F-4D97-AF65-F5344CB8AC3E}">
        <p14:creationId xmlns:p14="http://schemas.microsoft.com/office/powerpoint/2010/main" val="307196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2D705905-4BFD-4979-BB0B-AFFB69A1867C}" type="slidenum">
              <a:rPr lang="zh-CN" altLang="en-US" smtClean="0"/>
              <a:t>2</a:t>
            </a:fld>
            <a:endParaRPr lang="zh-CN" altLang="en-US"/>
          </a:p>
        </p:txBody>
      </p:sp>
    </p:spTree>
    <p:extLst>
      <p:ext uri="{BB962C8B-B14F-4D97-AF65-F5344CB8AC3E}">
        <p14:creationId xmlns:p14="http://schemas.microsoft.com/office/powerpoint/2010/main" val="1814894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2D705905-4BFD-4979-BB0B-AFFB69A1867C}" type="slidenum">
              <a:rPr lang="zh-CN" altLang="en-US" smtClean="0"/>
              <a:t>7</a:t>
            </a:fld>
            <a:endParaRPr lang="zh-CN" altLang="en-US"/>
          </a:p>
        </p:txBody>
      </p:sp>
    </p:spTree>
    <p:extLst>
      <p:ext uri="{BB962C8B-B14F-4D97-AF65-F5344CB8AC3E}">
        <p14:creationId xmlns:p14="http://schemas.microsoft.com/office/powerpoint/2010/main" val="1860259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Binder</a:t>
            </a:r>
            <a:r>
              <a:rPr lang="zh-CN" altLang="en-US" sz="1200" kern="1200" dirty="0" smtClean="0">
                <a:solidFill>
                  <a:schemeClr val="tx1"/>
                </a:solidFill>
                <a:effectLst/>
                <a:latin typeface="+mn-lt"/>
                <a:ea typeface="+mn-ea"/>
                <a:cs typeface="+mn-cs"/>
              </a:rPr>
              <a:t>等人于 </a:t>
            </a:r>
            <a:r>
              <a:rPr lang="en-US" altLang="zh-CN" sz="1200" kern="1200" dirty="0" smtClean="0">
                <a:solidFill>
                  <a:schemeClr val="tx1"/>
                </a:solidFill>
                <a:effectLst/>
                <a:latin typeface="+mn-lt"/>
                <a:ea typeface="+mn-ea"/>
                <a:cs typeface="+mn-cs"/>
              </a:rPr>
              <a:t>2016 </a:t>
            </a:r>
            <a:r>
              <a:rPr lang="zh-CN" altLang="en-US" sz="1200" kern="1200" dirty="0" smtClean="0">
                <a:solidFill>
                  <a:schemeClr val="tx1"/>
                </a:solidFill>
                <a:effectLst/>
                <a:latin typeface="+mn-lt"/>
                <a:ea typeface="+mn-ea"/>
                <a:cs typeface="+mn-cs"/>
              </a:rPr>
              <a:t>年提出了一个包含 </a:t>
            </a:r>
            <a:r>
              <a:rPr lang="en-US" altLang="zh-CN" sz="1200" kern="1200" dirty="0" smtClean="0">
                <a:solidFill>
                  <a:schemeClr val="tx1"/>
                </a:solidFill>
                <a:effectLst/>
                <a:latin typeface="+mn-lt"/>
                <a:ea typeface="+mn-ea"/>
                <a:cs typeface="+mn-cs"/>
              </a:rPr>
              <a:t>535 </a:t>
            </a:r>
            <a:r>
              <a:rPr lang="zh-CN" altLang="en-US" sz="1200" kern="1200" dirty="0" smtClean="0">
                <a:solidFill>
                  <a:schemeClr val="tx1"/>
                </a:solidFill>
                <a:effectLst/>
                <a:latin typeface="+mn-lt"/>
                <a:ea typeface="+mn-ea"/>
                <a:cs typeface="+mn-cs"/>
              </a:rPr>
              <a:t>个词汇的人脑成分语义表征数据集，其中每个词汇包含</a:t>
            </a:r>
            <a:r>
              <a:rPr lang="en-US" altLang="zh-CN" sz="1200" kern="1200" dirty="0" smtClean="0">
                <a:solidFill>
                  <a:schemeClr val="tx1"/>
                </a:solidFill>
                <a:effectLst/>
                <a:latin typeface="+mn-lt"/>
                <a:ea typeface="+mn-ea"/>
                <a:cs typeface="+mn-cs"/>
              </a:rPr>
              <a:t>14</a:t>
            </a:r>
            <a:r>
              <a:rPr lang="zh-CN" altLang="en-US" sz="1200" kern="1200" dirty="0" smtClean="0">
                <a:solidFill>
                  <a:schemeClr val="tx1"/>
                </a:solidFill>
                <a:effectLst/>
                <a:latin typeface="+mn-lt"/>
                <a:ea typeface="+mn-ea"/>
                <a:cs typeface="+mn-cs"/>
              </a:rPr>
              <a:t>个属性</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视觉</a:t>
            </a:r>
            <a:r>
              <a:rPr lang="en-US" altLang="zh-CN" sz="1200" kern="1200" dirty="0" smtClean="0">
                <a:solidFill>
                  <a:schemeClr val="tx1"/>
                </a:solidFill>
                <a:effectLst/>
                <a:latin typeface="+mn-lt"/>
                <a:ea typeface="+mn-ea"/>
                <a:cs typeface="+mn-cs"/>
              </a:rPr>
              <a:t>(vision)</a:t>
            </a:r>
            <a:r>
              <a:rPr lang="zh-CN" altLang="en-US" sz="1200" kern="1200" dirty="0" smtClean="0">
                <a:solidFill>
                  <a:schemeClr val="tx1"/>
                </a:solidFill>
                <a:effectLst/>
                <a:latin typeface="+mn-lt"/>
                <a:ea typeface="+mn-ea"/>
                <a:cs typeface="+mn-cs"/>
              </a:rPr>
              <a:t>、触觉</a:t>
            </a:r>
            <a:r>
              <a:rPr lang="en-US" altLang="zh-CN" sz="1200" kern="1200" dirty="0" smtClean="0">
                <a:solidFill>
                  <a:schemeClr val="tx1"/>
                </a:solidFill>
                <a:effectLst/>
                <a:latin typeface="+mn-lt"/>
                <a:ea typeface="+mn-ea"/>
                <a:cs typeface="+mn-cs"/>
              </a:rPr>
              <a:t>(somatic)</a:t>
            </a:r>
            <a:r>
              <a:rPr lang="zh-CN" altLang="en-US" sz="1200" kern="1200" dirty="0" smtClean="0">
                <a:solidFill>
                  <a:schemeClr val="tx1"/>
                </a:solidFill>
                <a:effectLst/>
                <a:latin typeface="+mn-lt"/>
                <a:ea typeface="+mn-ea"/>
                <a:cs typeface="+mn-cs"/>
              </a:rPr>
              <a:t>、听觉等。每个属性中又包含</a:t>
            </a:r>
            <a:r>
              <a:rPr lang="en-US" altLang="zh-CN" sz="1200" kern="1200" dirty="0" smtClean="0">
                <a:solidFill>
                  <a:schemeClr val="tx1"/>
                </a:solidFill>
                <a:effectLst/>
                <a:latin typeface="+mn-lt"/>
                <a:ea typeface="+mn-ea"/>
                <a:cs typeface="+mn-cs"/>
              </a:rPr>
              <a:t>(1</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15)</a:t>
            </a:r>
            <a:r>
              <a:rPr lang="zh-CN" altLang="en-US" sz="1200" kern="1200" dirty="0" smtClean="0">
                <a:solidFill>
                  <a:schemeClr val="tx1"/>
                </a:solidFill>
                <a:effectLst/>
                <a:latin typeface="+mn-lt"/>
                <a:ea typeface="+mn-ea"/>
                <a:cs typeface="+mn-cs"/>
              </a:rPr>
              <a:t>个特征，比如， 视觉属性中包含亮度</a:t>
            </a:r>
            <a:r>
              <a:rPr lang="en-US" altLang="zh-CN" sz="1200" kern="1200" dirty="0" smtClean="0">
                <a:solidFill>
                  <a:schemeClr val="tx1"/>
                </a:solidFill>
                <a:effectLst/>
                <a:latin typeface="+mn-lt"/>
                <a:ea typeface="+mn-ea"/>
                <a:cs typeface="+mn-cs"/>
              </a:rPr>
              <a:t>(bright)</a:t>
            </a:r>
            <a:r>
              <a:rPr lang="zh-CN" altLang="en-US" sz="1200" kern="1200" dirty="0" smtClean="0">
                <a:solidFill>
                  <a:schemeClr val="tx1"/>
                </a:solidFill>
                <a:effectLst/>
                <a:latin typeface="+mn-lt"/>
                <a:ea typeface="+mn-ea"/>
                <a:cs typeface="+mn-cs"/>
              </a:rPr>
              <a:t>、暗度</a:t>
            </a:r>
            <a:r>
              <a:rPr lang="en-US" altLang="zh-CN" sz="1200" kern="1200" dirty="0" smtClean="0">
                <a:solidFill>
                  <a:schemeClr val="tx1"/>
                </a:solidFill>
                <a:effectLst/>
                <a:latin typeface="+mn-lt"/>
                <a:ea typeface="+mn-ea"/>
                <a:cs typeface="+mn-cs"/>
              </a:rPr>
              <a:t>(dark)</a:t>
            </a:r>
            <a:r>
              <a:rPr lang="zh-CN" altLang="en-US" sz="1200" kern="1200" dirty="0" smtClean="0">
                <a:solidFill>
                  <a:schemeClr val="tx1"/>
                </a:solidFill>
                <a:effectLst/>
                <a:latin typeface="+mn-lt"/>
                <a:ea typeface="+mn-ea"/>
                <a:cs typeface="+mn-cs"/>
              </a:rPr>
              <a:t>、颜色</a:t>
            </a:r>
            <a:r>
              <a:rPr lang="en-US" altLang="zh-CN" sz="1200" kern="1200" dirty="0" smtClean="0">
                <a:solidFill>
                  <a:schemeClr val="tx1"/>
                </a:solidFill>
                <a:effectLst/>
                <a:latin typeface="+mn-lt"/>
                <a:ea typeface="+mn-ea"/>
                <a:cs typeface="+mn-cs"/>
              </a:rPr>
              <a:t>(color)</a:t>
            </a:r>
            <a:r>
              <a:rPr lang="zh-CN" altLang="en-US" sz="1200" kern="1200" dirty="0" smtClean="0">
                <a:solidFill>
                  <a:schemeClr val="tx1"/>
                </a:solidFill>
                <a:effectLst/>
                <a:latin typeface="+mn-lt"/>
                <a:ea typeface="+mn-ea"/>
                <a:cs typeface="+mn-cs"/>
              </a:rPr>
              <a:t>、模式</a:t>
            </a:r>
            <a:r>
              <a:rPr lang="en-US" altLang="zh-CN" sz="1200" kern="1200" dirty="0" smtClean="0">
                <a:solidFill>
                  <a:schemeClr val="tx1"/>
                </a:solidFill>
                <a:effectLst/>
                <a:latin typeface="+mn-lt"/>
                <a:ea typeface="+mn-ea"/>
                <a:cs typeface="+mn-cs"/>
              </a:rPr>
              <a:t>(pattern)</a:t>
            </a:r>
            <a:r>
              <a:rPr lang="zh-CN" altLang="en-US" sz="1200" kern="1200" dirty="0" smtClean="0">
                <a:solidFill>
                  <a:schemeClr val="tx1"/>
                </a:solidFill>
                <a:effectLst/>
                <a:latin typeface="+mn-lt"/>
                <a:ea typeface="+mn-ea"/>
                <a:cs typeface="+mn-cs"/>
              </a:rPr>
              <a:t>等 特征，每个词汇的特征值</a:t>
            </a:r>
            <a:r>
              <a:rPr lang="en-US" altLang="zh-CN" sz="1200" kern="1200" dirty="0" smtClean="0">
                <a:solidFill>
                  <a:schemeClr val="tx1"/>
                </a:solidFill>
                <a:effectLst/>
                <a:latin typeface="+mn-lt"/>
                <a:ea typeface="+mn-ea"/>
                <a:cs typeface="+mn-cs"/>
              </a:rPr>
              <a:t>(0</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6)</a:t>
            </a:r>
            <a:r>
              <a:rPr lang="zh-CN" altLang="en-US" sz="1200" kern="1200" dirty="0" smtClean="0">
                <a:solidFill>
                  <a:schemeClr val="tx1"/>
                </a:solidFill>
                <a:effectLst/>
                <a:latin typeface="+mn-lt"/>
                <a:ea typeface="+mn-ea"/>
                <a:cs typeface="+mn-cs"/>
              </a:rPr>
              <a:t>由众包实验采集得到。图中展示了两个示例词汇的大脑成分语义表征数据。可以看到，抽象词“快乐</a:t>
            </a:r>
            <a:r>
              <a:rPr lang="en-US" altLang="zh-CN" sz="1200" kern="1200" dirty="0" smtClean="0">
                <a:solidFill>
                  <a:schemeClr val="tx1"/>
                </a:solidFill>
                <a:effectLst/>
                <a:latin typeface="+mn-lt"/>
                <a:ea typeface="+mn-ea"/>
                <a:cs typeface="+mn-cs"/>
              </a:rPr>
              <a:t>(happy)”</a:t>
            </a:r>
            <a:r>
              <a:rPr lang="zh-CN" altLang="en-US" sz="1200" kern="1200" dirty="0" smtClean="0">
                <a:solidFill>
                  <a:schemeClr val="tx1"/>
                </a:solidFill>
                <a:effectLst/>
                <a:latin typeface="+mn-lt"/>
                <a:ea typeface="+mn-ea"/>
                <a:cs typeface="+mn-cs"/>
              </a:rPr>
              <a:t>更多地编码了抽象属性，而具象词“狗</a:t>
            </a:r>
            <a:r>
              <a:rPr lang="en-US" altLang="zh-CN" sz="1200" kern="1200" dirty="0" smtClean="0">
                <a:solidFill>
                  <a:schemeClr val="tx1"/>
                </a:solidFill>
                <a:effectLst/>
                <a:latin typeface="+mn-lt"/>
                <a:ea typeface="+mn-ea"/>
                <a:cs typeface="+mn-cs"/>
              </a:rPr>
              <a:t>(dog)”</a:t>
            </a:r>
            <a:r>
              <a:rPr lang="zh-CN" altLang="en-US" sz="1200" kern="1200" dirty="0" smtClean="0">
                <a:solidFill>
                  <a:schemeClr val="tx1"/>
                </a:solidFill>
                <a:effectLst/>
                <a:latin typeface="+mn-lt"/>
                <a:ea typeface="+mn-ea"/>
                <a:cs typeface="+mn-cs"/>
              </a:rPr>
              <a:t>更多地编码了感知觉属性。这种脑成分语义表征与脑成像数据高度相关，并且已经成功地应用于人类语义表征的研究中。 </a:t>
            </a:r>
            <a:endParaRPr lang="zh-CN" altLang="en-US" dirty="0" smtClean="0"/>
          </a:p>
        </p:txBody>
      </p:sp>
      <p:sp>
        <p:nvSpPr>
          <p:cNvPr id="4" name="幻灯片编号占位符 3"/>
          <p:cNvSpPr>
            <a:spLocks noGrp="1"/>
          </p:cNvSpPr>
          <p:nvPr>
            <p:ph type="sldNum" sz="quarter" idx="10"/>
          </p:nvPr>
        </p:nvSpPr>
        <p:spPr/>
        <p:txBody>
          <a:bodyPr/>
          <a:lstStyle/>
          <a:p>
            <a:fld id="{2D705905-4BFD-4979-BB0B-AFFB69A1867C}" type="slidenum">
              <a:rPr lang="zh-CN" altLang="en-US" smtClean="0"/>
              <a:t>19</a:t>
            </a:fld>
            <a:endParaRPr lang="zh-CN" altLang="en-US"/>
          </a:p>
        </p:txBody>
      </p:sp>
    </p:spTree>
    <p:extLst>
      <p:ext uri="{BB962C8B-B14F-4D97-AF65-F5344CB8AC3E}">
        <p14:creationId xmlns:p14="http://schemas.microsoft.com/office/powerpoint/2010/main" val="418389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2D705905-4BFD-4979-BB0B-AFFB69A1867C}" type="slidenum">
              <a:rPr lang="zh-CN" altLang="en-US" smtClean="0"/>
              <a:t>29</a:t>
            </a:fld>
            <a:endParaRPr lang="zh-CN" altLang="en-US"/>
          </a:p>
        </p:txBody>
      </p:sp>
    </p:spTree>
    <p:extLst>
      <p:ext uri="{BB962C8B-B14F-4D97-AF65-F5344CB8AC3E}">
        <p14:creationId xmlns:p14="http://schemas.microsoft.com/office/powerpoint/2010/main" val="303436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lvl1pPr eaLnBrk="0" hangingPunct="0">
              <a:defRPr sz="1000" b="1">
                <a:solidFill>
                  <a:schemeClr val="bg1"/>
                </a:solidFill>
                <a:latin typeface="Arial" charset="0"/>
              </a:defRPr>
            </a:lvl1pPr>
            <a:lvl2pPr marL="742950" indent="-285750" eaLnBrk="0" hangingPunct="0">
              <a:defRPr sz="1000" b="1">
                <a:solidFill>
                  <a:schemeClr val="bg1"/>
                </a:solidFill>
                <a:latin typeface="Arial" charset="0"/>
              </a:defRPr>
            </a:lvl2pPr>
            <a:lvl3pPr marL="1143000" indent="-228600" eaLnBrk="0" hangingPunct="0">
              <a:defRPr sz="1000" b="1">
                <a:solidFill>
                  <a:schemeClr val="bg1"/>
                </a:solidFill>
                <a:latin typeface="Arial" charset="0"/>
              </a:defRPr>
            </a:lvl3pPr>
            <a:lvl4pPr marL="1600200" indent="-228600" eaLnBrk="0" hangingPunct="0">
              <a:defRPr sz="1000" b="1">
                <a:solidFill>
                  <a:schemeClr val="bg1"/>
                </a:solidFill>
                <a:latin typeface="Arial" charset="0"/>
              </a:defRPr>
            </a:lvl4pPr>
            <a:lvl5pPr marL="2057400" indent="-228600" eaLnBrk="0" hangingPunct="0">
              <a:defRPr sz="1000" b="1">
                <a:solidFill>
                  <a:schemeClr val="bg1"/>
                </a:solidFill>
                <a:latin typeface="Arial" charset="0"/>
              </a:defRPr>
            </a:lvl5pPr>
            <a:lvl6pPr marL="2514600" indent="-228600" algn="r" eaLnBrk="0" fontAlgn="base" hangingPunct="0">
              <a:spcBef>
                <a:spcPct val="0"/>
              </a:spcBef>
              <a:spcAft>
                <a:spcPct val="0"/>
              </a:spcAft>
              <a:defRPr sz="1000" b="1">
                <a:solidFill>
                  <a:schemeClr val="bg1"/>
                </a:solidFill>
                <a:latin typeface="Arial" charset="0"/>
              </a:defRPr>
            </a:lvl6pPr>
            <a:lvl7pPr marL="2971800" indent="-228600" algn="r" eaLnBrk="0" fontAlgn="base" hangingPunct="0">
              <a:spcBef>
                <a:spcPct val="0"/>
              </a:spcBef>
              <a:spcAft>
                <a:spcPct val="0"/>
              </a:spcAft>
              <a:defRPr sz="1000" b="1">
                <a:solidFill>
                  <a:schemeClr val="bg1"/>
                </a:solidFill>
                <a:latin typeface="Arial" charset="0"/>
              </a:defRPr>
            </a:lvl7pPr>
            <a:lvl8pPr marL="3429000" indent="-228600" algn="r" eaLnBrk="0" fontAlgn="base" hangingPunct="0">
              <a:spcBef>
                <a:spcPct val="0"/>
              </a:spcBef>
              <a:spcAft>
                <a:spcPct val="0"/>
              </a:spcAft>
              <a:defRPr sz="1000" b="1">
                <a:solidFill>
                  <a:schemeClr val="bg1"/>
                </a:solidFill>
                <a:latin typeface="Arial" charset="0"/>
              </a:defRPr>
            </a:lvl8pPr>
            <a:lvl9pPr marL="3886200" indent="-228600" algn="r" eaLnBrk="0" fontAlgn="base" hangingPunct="0">
              <a:spcBef>
                <a:spcPct val="0"/>
              </a:spcBef>
              <a:spcAft>
                <a:spcPct val="0"/>
              </a:spcAft>
              <a:defRPr sz="1000" b="1">
                <a:solidFill>
                  <a:schemeClr val="bg1"/>
                </a:solidFill>
                <a:latin typeface="Arial" charset="0"/>
              </a:defRPr>
            </a:lvl9pPr>
          </a:lstStyle>
          <a:p>
            <a:pPr eaLnBrk="1" hangingPunct="1"/>
            <a:fld id="{E98CEEFA-581C-45E1-8101-E4B3BD7D5CDB}" type="slidenum">
              <a:rPr lang="en-GB" altLang="zh-CN" sz="1200" b="0" smtClean="0">
                <a:solidFill>
                  <a:schemeClr val="tx1"/>
                </a:solidFill>
              </a:rPr>
              <a:pPr eaLnBrk="1" hangingPunct="1"/>
              <a:t>31</a:t>
            </a:fld>
            <a:endParaRPr lang="en-GB" altLang="zh-CN" sz="1200" b="0" smtClean="0">
              <a:solidFill>
                <a:schemeClr val="tx1"/>
              </a:solidFill>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p:spPr>
        <p:txBody>
          <a:bodyPr/>
          <a:lstStyle/>
          <a:p>
            <a:pPr eaLnBrk="1" hangingPunct="1"/>
            <a:endParaRPr lang="en-GB" altLang="zh-CN" smtClean="0"/>
          </a:p>
        </p:txBody>
      </p:sp>
    </p:spTree>
    <p:extLst>
      <p:ext uri="{BB962C8B-B14F-4D97-AF65-F5344CB8AC3E}">
        <p14:creationId xmlns:p14="http://schemas.microsoft.com/office/powerpoint/2010/main" val="6652767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垂直排列标题与&#10;文本">
    <p:spTree>
      <p:nvGrpSpPr>
        <p:cNvPr id="1" name=""/>
        <p:cNvGrpSpPr/>
        <p:nvPr/>
      </p:nvGrpSpPr>
      <p:grpSpPr>
        <a:xfrm>
          <a:off x="0" y="0"/>
          <a:ext cx="0" cy="0"/>
          <a:chOff x="0" y="0"/>
          <a:chExt cx="0" cy="0"/>
        </a:xfrm>
      </p:grpSpPr>
      <p:pic>
        <p:nvPicPr>
          <p:cNvPr id="2" name="图片 1" descr="p3_0.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448320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Tree>
    <p:extLst>
      <p:ext uri="{BB962C8B-B14F-4D97-AF65-F5344CB8AC3E}">
        <p14:creationId xmlns:p14="http://schemas.microsoft.com/office/powerpoint/2010/main" val="401265888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4" Type="http://schemas.openxmlformats.org/officeDocument/2006/relationships/image" Target="../media/image1.jpg"/><Relationship Id="rId5"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933" y="2015066"/>
            <a:ext cx="6349033" cy="4825999"/>
          </a:xfrm>
          <a:prstGeom prst="rect">
            <a:avLst/>
          </a:prstGeom>
        </p:spPr>
      </p:pic>
      <p:pic>
        <p:nvPicPr>
          <p:cNvPr id="4" name="图片 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754322" y="44624"/>
            <a:ext cx="1354182" cy="476672"/>
          </a:xfrm>
          <a:prstGeom prst="rect">
            <a:avLst/>
          </a:prstGeom>
        </p:spPr>
      </p:pic>
    </p:spTree>
  </p:cSld>
  <p:clrMap bg1="lt1" tx1="dk1" bg2="lt2" tx2="dk2" accent1="accent1" accent2="accent2" accent3="accent3" accent4="accent4" accent5="accent5" accent6="accent6" hlink="hlink" folHlink="folHlink"/>
  <p:sldLayoutIdLst>
    <p:sldLayoutId id="2147483660" r:id="rId1"/>
    <p:sldLayoutId id="2147483663" r:id="rId2"/>
  </p:sldLayoutIdLst>
  <p:timing>
    <p:tnLst>
      <p:par>
        <p:cTn id="1" dur="indefinite" restart="never" nodeType="tmRoot"/>
      </p:par>
    </p:tnLst>
  </p:timing>
  <p:hf hdr="0" ftr="0" dt="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a:ea typeface="宋体" pitchFamily="2" charset="-122"/>
        </a:defRPr>
      </a:lvl2pPr>
      <a:lvl3pPr algn="l" defTabSz="685800" rtl="0" eaLnBrk="0" fontAlgn="base" hangingPunct="0">
        <a:lnSpc>
          <a:spcPct val="90000"/>
        </a:lnSpc>
        <a:spcBef>
          <a:spcPct val="0"/>
        </a:spcBef>
        <a:spcAft>
          <a:spcPct val="0"/>
        </a:spcAft>
        <a:defRPr sz="3300">
          <a:solidFill>
            <a:schemeClr val="tx1"/>
          </a:solidFill>
          <a:latin typeface="Calibri Light"/>
          <a:ea typeface="宋体" pitchFamily="2" charset="-122"/>
        </a:defRPr>
      </a:lvl3pPr>
      <a:lvl4pPr algn="l" defTabSz="685800" rtl="0" eaLnBrk="0" fontAlgn="base" hangingPunct="0">
        <a:lnSpc>
          <a:spcPct val="90000"/>
        </a:lnSpc>
        <a:spcBef>
          <a:spcPct val="0"/>
        </a:spcBef>
        <a:spcAft>
          <a:spcPct val="0"/>
        </a:spcAft>
        <a:defRPr sz="3300">
          <a:solidFill>
            <a:schemeClr val="tx1"/>
          </a:solidFill>
          <a:latin typeface="Calibri Light"/>
          <a:ea typeface="宋体" pitchFamily="2" charset="-122"/>
        </a:defRPr>
      </a:lvl4pPr>
      <a:lvl5pPr algn="l" defTabSz="685800" rtl="0" eaLnBrk="0" fontAlgn="base" hangingPunct="0">
        <a:lnSpc>
          <a:spcPct val="90000"/>
        </a:lnSpc>
        <a:spcBef>
          <a:spcPct val="0"/>
        </a:spcBef>
        <a:spcAft>
          <a:spcPct val="0"/>
        </a:spcAft>
        <a:defRPr sz="3300">
          <a:solidFill>
            <a:schemeClr val="tx1"/>
          </a:solidFill>
          <a:latin typeface="Calibri Light"/>
          <a:ea typeface="宋体" pitchFamily="2" charset="-122"/>
        </a:defRPr>
      </a:lvl5pPr>
      <a:lvl6pPr marL="457200" algn="l" defTabSz="685800" rtl="0" fontAlgn="base">
        <a:lnSpc>
          <a:spcPct val="90000"/>
        </a:lnSpc>
        <a:spcBef>
          <a:spcPct val="0"/>
        </a:spcBef>
        <a:spcAft>
          <a:spcPct val="0"/>
        </a:spcAft>
        <a:defRPr sz="3300">
          <a:solidFill>
            <a:schemeClr val="tx1"/>
          </a:solidFill>
          <a:latin typeface="Calibri Light"/>
          <a:ea typeface="宋体" pitchFamily="2" charset="-122"/>
        </a:defRPr>
      </a:lvl6pPr>
      <a:lvl7pPr marL="914400" algn="l" defTabSz="685800" rtl="0" fontAlgn="base">
        <a:lnSpc>
          <a:spcPct val="90000"/>
        </a:lnSpc>
        <a:spcBef>
          <a:spcPct val="0"/>
        </a:spcBef>
        <a:spcAft>
          <a:spcPct val="0"/>
        </a:spcAft>
        <a:defRPr sz="3300">
          <a:solidFill>
            <a:schemeClr val="tx1"/>
          </a:solidFill>
          <a:latin typeface="Calibri Light"/>
          <a:ea typeface="宋体" pitchFamily="2" charset="-122"/>
        </a:defRPr>
      </a:lvl7pPr>
      <a:lvl8pPr marL="1371600" algn="l" defTabSz="685800" rtl="0" fontAlgn="base">
        <a:lnSpc>
          <a:spcPct val="90000"/>
        </a:lnSpc>
        <a:spcBef>
          <a:spcPct val="0"/>
        </a:spcBef>
        <a:spcAft>
          <a:spcPct val="0"/>
        </a:spcAft>
        <a:defRPr sz="3300">
          <a:solidFill>
            <a:schemeClr val="tx1"/>
          </a:solidFill>
          <a:latin typeface="Calibri Light"/>
          <a:ea typeface="宋体" pitchFamily="2" charset="-122"/>
        </a:defRPr>
      </a:lvl8pPr>
      <a:lvl9pPr marL="1828800" algn="l" defTabSz="685800" rtl="0" fontAlgn="base">
        <a:lnSpc>
          <a:spcPct val="90000"/>
        </a:lnSpc>
        <a:spcBef>
          <a:spcPct val="0"/>
        </a:spcBef>
        <a:spcAft>
          <a:spcPct val="0"/>
        </a:spcAft>
        <a:defRPr sz="3300">
          <a:solidFill>
            <a:schemeClr val="tx1"/>
          </a:solidFill>
          <a:latin typeface="Calibri Light"/>
          <a:ea typeface="宋体" pitchFamily="2" charset="-122"/>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sz="2800"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 Id="rId3" Type="http://schemas.openxmlformats.org/officeDocument/2006/relationships/image" Target="../media/image25.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 Id="rId3" Type="http://schemas.openxmlformats.org/officeDocument/2006/relationships/chart" Target="../charts/char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6.emf"/></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jp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chart" Target="../charts/chart3.xml"/><Relationship Id="rId5" Type="http://schemas.openxmlformats.org/officeDocument/2006/relationships/chart" Target="../charts/chart4.xml"/><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emf"/><Relationship Id="rId3" Type="http://schemas.openxmlformats.org/officeDocument/2006/relationships/image" Target="../media/image32.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 Id="rId3" Type="http://schemas.openxmlformats.org/officeDocument/2006/relationships/image" Target="../media/image9.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gif"/><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ctrTitle"/>
          </p:nvPr>
        </p:nvSpPr>
        <p:spPr>
          <a:xfrm>
            <a:off x="610614" y="2170080"/>
            <a:ext cx="7708900" cy="1358900"/>
          </a:xfrm>
        </p:spPr>
        <p:txBody>
          <a:bodyPr/>
          <a:lstStyle/>
          <a:p>
            <a:pPr algn="ctr" eaLnBrk="1" hangingPunct="1">
              <a:lnSpc>
                <a:spcPts val="5000"/>
              </a:lnSpc>
              <a:spcBef>
                <a:spcPts val="2400"/>
              </a:spcBef>
            </a:pPr>
            <a:r>
              <a:rPr lang="zh-CN" altLang="en-US" sz="4400" b="1" dirty="0" smtClean="0">
                <a:solidFill>
                  <a:srgbClr val="004D83"/>
                </a:solidFill>
                <a:latin typeface="微软雅黑" panose="020B0503020204020204" pitchFamily="34" charset="-122"/>
                <a:ea typeface="微软雅黑" panose="020B0503020204020204" pitchFamily="34" charset="-122"/>
              </a:rPr>
              <a:t>关于开展交叉学科研究的</a:t>
            </a:r>
            <a:r>
              <a:rPr lang="en-US" altLang="zh-CN" sz="4400" b="1" dirty="0" smtClean="0">
                <a:solidFill>
                  <a:srgbClr val="004D83"/>
                </a:solidFill>
                <a:latin typeface="微软雅黑" panose="020B0503020204020204" pitchFamily="34" charset="-122"/>
                <a:ea typeface="微软雅黑" panose="020B0503020204020204" pitchFamily="34" charset="-122"/>
              </a:rPr>
              <a:t/>
            </a:r>
            <a:br>
              <a:rPr lang="en-US" altLang="zh-CN" sz="4400" b="1" dirty="0" smtClean="0">
                <a:solidFill>
                  <a:srgbClr val="004D83"/>
                </a:solidFill>
                <a:latin typeface="微软雅黑" panose="020B0503020204020204" pitchFamily="34" charset="-122"/>
                <a:ea typeface="微软雅黑" panose="020B0503020204020204" pitchFamily="34" charset="-122"/>
              </a:rPr>
            </a:br>
            <a:r>
              <a:rPr lang="zh-CN" altLang="en-US" sz="4400" b="1" dirty="0" smtClean="0">
                <a:solidFill>
                  <a:srgbClr val="004D83"/>
                </a:solidFill>
                <a:latin typeface="微软雅黑" panose="020B0503020204020204" pitchFamily="34" charset="-122"/>
                <a:ea typeface="微软雅黑" panose="020B0503020204020204" pitchFamily="34" charset="-122"/>
              </a:rPr>
              <a:t>经验分享</a:t>
            </a:r>
            <a:endParaRPr lang="en-US" altLang="zh-CN" sz="4400" b="1" dirty="0" smtClean="0">
              <a:solidFill>
                <a:srgbClr val="004D83"/>
              </a:solidFill>
              <a:latin typeface="微软雅黑" panose="020B0503020204020204" pitchFamily="34" charset="-122"/>
              <a:ea typeface="微软雅黑" panose="020B0503020204020204" pitchFamily="34" charset="-122"/>
            </a:endParaRPr>
          </a:p>
        </p:txBody>
      </p:sp>
      <p:sp>
        <p:nvSpPr>
          <p:cNvPr id="8" name="TextBox 3"/>
          <p:cNvSpPr txBox="1"/>
          <p:nvPr/>
        </p:nvSpPr>
        <p:spPr>
          <a:xfrm>
            <a:off x="2765492" y="4368865"/>
            <a:ext cx="3877985" cy="1077218"/>
          </a:xfrm>
          <a:prstGeom prst="rect">
            <a:avLst/>
          </a:prstGeom>
          <a:noFill/>
        </p:spPr>
        <p:txBody>
          <a:bodyPr wrap="none">
            <a:spAutoFit/>
          </a:bodyPr>
          <a:lstStyle/>
          <a:p>
            <a:pPr algn="ctr">
              <a:defRPr/>
            </a:pPr>
            <a:r>
              <a:rPr lang="zh-CN" altLang="en-US" sz="3200" b="0" dirty="0" smtClean="0">
                <a:solidFill>
                  <a:schemeClr val="tx1">
                    <a:lumMod val="75000"/>
                  </a:schemeClr>
                </a:solidFill>
                <a:latin typeface="微软雅黑" panose="020B0503020204020204" pitchFamily="34" charset="-122"/>
                <a:ea typeface="微软雅黑" panose="020B0503020204020204" pitchFamily="34" charset="-122"/>
                <a:cs typeface="+mj-cs"/>
              </a:rPr>
              <a:t>王少楠</a:t>
            </a:r>
            <a:endParaRPr lang="en-US" altLang="zh-CN" sz="3200" b="0" dirty="0" smtClean="0">
              <a:solidFill>
                <a:schemeClr val="tx1">
                  <a:lumMod val="75000"/>
                </a:schemeClr>
              </a:solidFill>
              <a:latin typeface="微软雅黑" panose="020B0503020204020204" pitchFamily="34" charset="-122"/>
              <a:ea typeface="微软雅黑" panose="020B0503020204020204" pitchFamily="34" charset="-122"/>
              <a:cs typeface="+mj-cs"/>
            </a:endParaRPr>
          </a:p>
          <a:p>
            <a:pPr algn="ctr">
              <a:defRPr/>
            </a:pPr>
            <a:r>
              <a:rPr lang="zh-CN" altLang="en-US" sz="3200" dirty="0" smtClean="0">
                <a:solidFill>
                  <a:schemeClr val="tx1">
                    <a:lumMod val="75000"/>
                  </a:schemeClr>
                </a:solidFill>
                <a:latin typeface="微软雅黑" panose="020B0503020204020204" pitchFamily="34" charset="-122"/>
                <a:ea typeface="微软雅黑" panose="020B0503020204020204" pitchFamily="34" charset="-122"/>
                <a:cs typeface="+mj-cs"/>
              </a:rPr>
              <a:t>中科院自动化研究所</a:t>
            </a:r>
            <a:endParaRPr lang="zh-CN" altLang="en-US" sz="3200" b="0" dirty="0">
              <a:solidFill>
                <a:schemeClr val="tx1">
                  <a:lumMod val="75000"/>
                </a:schemeClr>
              </a:solidFill>
              <a:latin typeface="微软雅黑" panose="020B0503020204020204" pitchFamily="34" charset="-122"/>
              <a:ea typeface="微软雅黑" panose="020B0503020204020204" pitchFamily="34" charset="-122"/>
              <a:cs typeface="+mj-cs"/>
            </a:endParaRPr>
          </a:p>
        </p:txBody>
      </p:sp>
      <p:sp>
        <p:nvSpPr>
          <p:cNvPr id="9" name="矩形 8"/>
          <p:cNvSpPr>
            <a:spLocks noChangeArrowheads="1"/>
          </p:cNvSpPr>
          <p:nvPr/>
        </p:nvSpPr>
        <p:spPr bwMode="auto">
          <a:xfrm>
            <a:off x="3243341" y="5873410"/>
            <a:ext cx="24769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b="0" dirty="0" smtClean="0">
                <a:solidFill>
                  <a:srgbClr val="7F7F7F"/>
                </a:solidFill>
                <a:latin typeface="Verdana" pitchFamily="34" charset="0"/>
                <a:ea typeface="宋体" charset="-122"/>
              </a:rPr>
              <a:t>2018</a:t>
            </a:r>
            <a:r>
              <a:rPr lang="zh-CN" altLang="en-US" sz="2400" b="0" dirty="0" smtClean="0">
                <a:solidFill>
                  <a:srgbClr val="7F7F7F"/>
                </a:solidFill>
                <a:latin typeface="Verdana" pitchFamily="34" charset="0"/>
                <a:ea typeface="宋体" charset="-122"/>
              </a:rPr>
              <a:t>年</a:t>
            </a:r>
            <a:r>
              <a:rPr lang="en-US" altLang="zh-CN" sz="2400" dirty="0">
                <a:solidFill>
                  <a:srgbClr val="7F7F7F"/>
                </a:solidFill>
                <a:latin typeface="Verdana" pitchFamily="34" charset="0"/>
                <a:ea typeface="宋体" charset="-122"/>
              </a:rPr>
              <a:t>8</a:t>
            </a:r>
            <a:r>
              <a:rPr lang="zh-CN" altLang="en-US" sz="2400" b="0" dirty="0" smtClean="0">
                <a:solidFill>
                  <a:srgbClr val="7F7F7F"/>
                </a:solidFill>
                <a:latin typeface="Verdana" pitchFamily="34" charset="0"/>
                <a:ea typeface="宋体" charset="-122"/>
              </a:rPr>
              <a:t>月</a:t>
            </a:r>
            <a:r>
              <a:rPr lang="en-US" altLang="zh-CN" sz="2400" b="0" dirty="0" smtClean="0">
                <a:solidFill>
                  <a:srgbClr val="7F7F7F"/>
                </a:solidFill>
                <a:latin typeface="Verdana" pitchFamily="34" charset="0"/>
                <a:ea typeface="宋体" charset="-122"/>
              </a:rPr>
              <a:t>29</a:t>
            </a:r>
            <a:r>
              <a:rPr lang="zh-CN" altLang="en-US" sz="2400" b="0" dirty="0" smtClean="0">
                <a:solidFill>
                  <a:srgbClr val="7F7F7F"/>
                </a:solidFill>
                <a:latin typeface="Verdana" pitchFamily="34" charset="0"/>
                <a:ea typeface="宋体" charset="-122"/>
              </a:rPr>
              <a:t>日</a:t>
            </a:r>
            <a:endParaRPr lang="zh-CN" altLang="en-US" sz="2400" dirty="0">
              <a:ea typeface="宋体" charset="-122"/>
            </a:endParaRPr>
          </a:p>
        </p:txBody>
      </p:sp>
    </p:spTree>
    <p:extLst>
      <p:ext uri="{BB962C8B-B14F-4D97-AF65-F5344CB8AC3E}">
        <p14:creationId xmlns:p14="http://schemas.microsoft.com/office/powerpoint/2010/main" val="11189000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标题 1"/>
              <p:cNvSpPr txBox="1">
                <a:spLocks/>
              </p:cNvSpPr>
              <p:nvPr/>
            </p:nvSpPr>
            <p:spPr>
              <a:xfrm>
                <a:off x="426286" y="876763"/>
                <a:ext cx="8184314" cy="2574261"/>
              </a:xfrm>
              <a:prstGeom prst="rect">
                <a:avLst/>
              </a:prstGeom>
            </p:spPr>
            <p:txBody>
              <a:bodyPr/>
              <a:lst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a:ea typeface="宋体" pitchFamily="2" charset="-122"/>
                  </a:defRPr>
                </a:lvl2pPr>
                <a:lvl3pPr algn="l" defTabSz="685800" rtl="0" eaLnBrk="0" fontAlgn="base" hangingPunct="0">
                  <a:lnSpc>
                    <a:spcPct val="90000"/>
                  </a:lnSpc>
                  <a:spcBef>
                    <a:spcPct val="0"/>
                  </a:spcBef>
                  <a:spcAft>
                    <a:spcPct val="0"/>
                  </a:spcAft>
                  <a:defRPr sz="3300">
                    <a:solidFill>
                      <a:schemeClr val="tx1"/>
                    </a:solidFill>
                    <a:latin typeface="Calibri Light"/>
                    <a:ea typeface="宋体" pitchFamily="2" charset="-122"/>
                  </a:defRPr>
                </a:lvl3pPr>
                <a:lvl4pPr algn="l" defTabSz="685800" rtl="0" eaLnBrk="0" fontAlgn="base" hangingPunct="0">
                  <a:lnSpc>
                    <a:spcPct val="90000"/>
                  </a:lnSpc>
                  <a:spcBef>
                    <a:spcPct val="0"/>
                  </a:spcBef>
                  <a:spcAft>
                    <a:spcPct val="0"/>
                  </a:spcAft>
                  <a:defRPr sz="3300">
                    <a:solidFill>
                      <a:schemeClr val="tx1"/>
                    </a:solidFill>
                    <a:latin typeface="Calibri Light"/>
                    <a:ea typeface="宋体" pitchFamily="2" charset="-122"/>
                  </a:defRPr>
                </a:lvl4pPr>
                <a:lvl5pPr algn="l" defTabSz="685800" rtl="0" eaLnBrk="0" fontAlgn="base" hangingPunct="0">
                  <a:lnSpc>
                    <a:spcPct val="90000"/>
                  </a:lnSpc>
                  <a:spcBef>
                    <a:spcPct val="0"/>
                  </a:spcBef>
                  <a:spcAft>
                    <a:spcPct val="0"/>
                  </a:spcAft>
                  <a:defRPr sz="3300">
                    <a:solidFill>
                      <a:schemeClr val="tx1"/>
                    </a:solidFill>
                    <a:latin typeface="Calibri Light"/>
                    <a:ea typeface="宋体" pitchFamily="2" charset="-122"/>
                  </a:defRPr>
                </a:lvl5pPr>
                <a:lvl6pPr marL="457200" algn="l" defTabSz="685800" rtl="0" fontAlgn="base">
                  <a:lnSpc>
                    <a:spcPct val="90000"/>
                  </a:lnSpc>
                  <a:spcBef>
                    <a:spcPct val="0"/>
                  </a:spcBef>
                  <a:spcAft>
                    <a:spcPct val="0"/>
                  </a:spcAft>
                  <a:defRPr sz="3300">
                    <a:solidFill>
                      <a:schemeClr val="tx1"/>
                    </a:solidFill>
                    <a:latin typeface="Calibri Light"/>
                    <a:ea typeface="宋体" pitchFamily="2" charset="-122"/>
                  </a:defRPr>
                </a:lvl6pPr>
                <a:lvl7pPr marL="914400" algn="l" defTabSz="685800" rtl="0" fontAlgn="base">
                  <a:lnSpc>
                    <a:spcPct val="90000"/>
                  </a:lnSpc>
                  <a:spcBef>
                    <a:spcPct val="0"/>
                  </a:spcBef>
                  <a:spcAft>
                    <a:spcPct val="0"/>
                  </a:spcAft>
                  <a:defRPr sz="3300">
                    <a:solidFill>
                      <a:schemeClr val="tx1"/>
                    </a:solidFill>
                    <a:latin typeface="Calibri Light"/>
                    <a:ea typeface="宋体" pitchFamily="2" charset="-122"/>
                  </a:defRPr>
                </a:lvl7pPr>
                <a:lvl8pPr marL="1371600" algn="l" defTabSz="685800" rtl="0" fontAlgn="base">
                  <a:lnSpc>
                    <a:spcPct val="90000"/>
                  </a:lnSpc>
                  <a:spcBef>
                    <a:spcPct val="0"/>
                  </a:spcBef>
                  <a:spcAft>
                    <a:spcPct val="0"/>
                  </a:spcAft>
                  <a:defRPr sz="3300">
                    <a:solidFill>
                      <a:schemeClr val="tx1"/>
                    </a:solidFill>
                    <a:latin typeface="Calibri Light"/>
                    <a:ea typeface="宋体" pitchFamily="2" charset="-122"/>
                  </a:defRPr>
                </a:lvl8pPr>
                <a:lvl9pPr marL="1828800" algn="l" defTabSz="685800" rtl="0" fontAlgn="base">
                  <a:lnSpc>
                    <a:spcPct val="90000"/>
                  </a:lnSpc>
                  <a:spcBef>
                    <a:spcPct val="0"/>
                  </a:spcBef>
                  <a:spcAft>
                    <a:spcPct val="0"/>
                  </a:spcAft>
                  <a:defRPr sz="3300">
                    <a:solidFill>
                      <a:schemeClr val="tx1"/>
                    </a:solidFill>
                    <a:latin typeface="Calibri Light"/>
                    <a:ea typeface="宋体" pitchFamily="2" charset="-122"/>
                  </a:defRPr>
                </a:lvl9pPr>
              </a:lstStyle>
              <a:p>
                <a:pPr marL="457200" indent="-457200" fontAlgn="auto">
                  <a:lnSpc>
                    <a:spcPct val="150000"/>
                  </a:lnSpc>
                  <a:spcAft>
                    <a:spcPts val="0"/>
                  </a:spcAft>
                  <a:buClr>
                    <a:schemeClr val="tx1"/>
                  </a:buClr>
                  <a:buSzPct val="70000"/>
                  <a:buFont typeface="Wingdings" charset="2"/>
                  <a:buChar char="u"/>
                  <a:defRPr/>
                </a:pPr>
                <a:r>
                  <a:rPr lang="en-US" altLang="zh-CN" sz="2800" b="1" dirty="0" smtClean="0">
                    <a:solidFill>
                      <a:sysClr val="windowText" lastClr="000000"/>
                    </a:solidFill>
                    <a:latin typeface="Times New Roman" panose="02020603050405020304" pitchFamily="18" charset="0"/>
                    <a:ea typeface="黑体" panose="02010609060101010101" pitchFamily="49" charset="-122"/>
                    <a:cs typeface="Times New Roman" panose="02020603050405020304" pitchFamily="18" charset="0"/>
                  </a:rPr>
                  <a:t>ATT-SUR: </a:t>
                </a:r>
                <a:r>
                  <a:rPr lang="zh-CN" altLang="en-US" sz="2800" b="1" dirty="0" smtClean="0">
                    <a:solidFill>
                      <a:sysClr val="windowText" lastClr="000000"/>
                    </a:solidFill>
                    <a:latin typeface="Times New Roman" panose="02020603050405020304" pitchFamily="18" charset="0"/>
                    <a:ea typeface="黑体" panose="02010609060101010101" pitchFamily="49" charset="-122"/>
                    <a:cs typeface="Times New Roman" panose="02020603050405020304" pitchFamily="18" charset="0"/>
                  </a:rPr>
                  <a:t>基于惊异度的注意力模型</a:t>
                </a:r>
                <a:endParaRPr lang="en-US" altLang="zh-CN" sz="2800" b="1" dirty="0" smtClean="0">
                  <a:solidFill>
                    <a:sysClr val="windowText" lastClr="000000"/>
                  </a:solidFill>
                  <a:latin typeface="Times New Roman" panose="02020603050405020304" pitchFamily="18" charset="0"/>
                  <a:ea typeface="黑体" panose="02010609060101010101" pitchFamily="49" charset="-122"/>
                  <a:cs typeface="Times New Roman" panose="02020603050405020304" pitchFamily="18" charset="0"/>
                </a:endParaRPr>
              </a:p>
              <a:p>
                <a:pPr marL="800100" lvl="1" indent="-457200" fontAlgn="auto">
                  <a:lnSpc>
                    <a:spcPct val="150000"/>
                  </a:lnSpc>
                  <a:spcAft>
                    <a:spcPts val="0"/>
                  </a:spcAft>
                  <a:buClr>
                    <a:schemeClr val="tx1"/>
                  </a:buClr>
                  <a:buSzPct val="100000"/>
                  <a:buFont typeface=".AppleSystemUIFont" charset="-120"/>
                  <a:buChar char="-"/>
                  <a:defRPr/>
                </a:pPr>
                <a:r>
                  <a:rPr lang="zh-CN" altLang="en-US" sz="2400" dirty="0" smtClean="0">
                    <a:solidFill>
                      <a:sysClr val="windowText" lastClr="000000"/>
                    </a:solidFill>
                    <a:latin typeface="Times New Roman" panose="02020603050405020304" pitchFamily="18" charset="0"/>
                    <a:ea typeface="黑体" panose="02010609060101010101" pitchFamily="49" charset="-122"/>
                    <a:cs typeface="Times New Roman" panose="02020603050405020304" pitchFamily="18" charset="0"/>
                  </a:rPr>
                  <a:t>惊异度（自信息）：</a:t>
                </a:r>
                <a14:m>
                  <m:oMath xmlns:m="http://schemas.openxmlformats.org/officeDocument/2006/math">
                    <m:sSup>
                      <m:sSupPr>
                        <m:ctrlPr>
                          <a:rPr lang="en-US" altLang="zh-CN" sz="2000" i="1" smtClean="0">
                            <a:solidFill>
                              <a:sysClr val="windowText" lastClr="000000"/>
                            </a:solidFill>
                            <a:latin typeface="Cambria Math" charset="0"/>
                            <a:ea typeface="黑体" panose="02010609060101010101" pitchFamily="49" charset="-122"/>
                            <a:cs typeface="Times New Roman" panose="02020603050405020304" pitchFamily="18" charset="0"/>
                          </a:rPr>
                        </m:ctrlPr>
                      </m:sSupPr>
                      <m:e>
                        <m:r>
                          <a:rPr lang="en-US" altLang="zh-CN" sz="2000" b="0" i="1" smtClean="0">
                            <a:solidFill>
                              <a:sysClr val="windowText" lastClr="000000"/>
                            </a:solidFill>
                            <a:latin typeface="Cambria Math" charset="0"/>
                            <a:ea typeface="黑体" panose="02010609060101010101" pitchFamily="49" charset="-122"/>
                            <a:cs typeface="Times New Roman" panose="02020603050405020304" pitchFamily="18" charset="0"/>
                          </a:rPr>
                          <m:t>𝑠</m:t>
                        </m:r>
                      </m:e>
                      <m:sup>
                        <m:r>
                          <a:rPr lang="en-US" altLang="zh-CN" sz="2000" b="0" i="1" smtClean="0">
                            <a:solidFill>
                              <a:sysClr val="windowText" lastClr="000000"/>
                            </a:solidFill>
                            <a:latin typeface="Cambria Math" charset="0"/>
                            <a:ea typeface="黑体" panose="02010609060101010101" pitchFamily="49" charset="-122"/>
                            <a:cs typeface="Times New Roman" panose="02020603050405020304" pitchFamily="18" charset="0"/>
                          </a:rPr>
                          <m:t>𝑥</m:t>
                        </m:r>
                        <m:r>
                          <a:rPr lang="en-US" altLang="zh-CN" sz="2000" b="0" i="1" baseline="-25000" smtClean="0">
                            <a:solidFill>
                              <a:sysClr val="windowText" lastClr="000000"/>
                            </a:solidFill>
                            <a:latin typeface="Cambria Math" charset="0"/>
                            <a:ea typeface="黑体" panose="02010609060101010101" pitchFamily="49" charset="-122"/>
                            <a:cs typeface="Times New Roman" panose="02020603050405020304" pitchFamily="18" charset="0"/>
                          </a:rPr>
                          <m:t>𝑡</m:t>
                        </m:r>
                      </m:sup>
                    </m:sSup>
                    <m:r>
                      <a:rPr lang="mr-IN" altLang="zh-CN" sz="2000" i="1" smtClean="0">
                        <a:solidFill>
                          <a:sysClr val="windowText" lastClr="000000"/>
                        </a:solidFill>
                        <a:latin typeface="Cambria Math" charset="0"/>
                        <a:ea typeface="黑体" panose="02010609060101010101" pitchFamily="49" charset="-122"/>
                        <a:cs typeface="Times New Roman" panose="02020603050405020304" pitchFamily="18" charset="0"/>
                      </a:rPr>
                      <m:t>=</m:t>
                    </m:r>
                    <m:r>
                      <a:rPr lang="en-US" altLang="zh-CN" sz="2000" b="0" i="1" smtClean="0">
                        <a:solidFill>
                          <a:sysClr val="windowText" lastClr="000000"/>
                        </a:solidFill>
                        <a:latin typeface="Cambria Math" charset="0"/>
                        <a:ea typeface="黑体" panose="02010609060101010101" pitchFamily="49" charset="-122"/>
                        <a:cs typeface="Times New Roman" panose="02020603050405020304" pitchFamily="18" charset="0"/>
                      </a:rPr>
                      <m:t>−</m:t>
                    </m:r>
                    <m:r>
                      <a:rPr lang="en-US" altLang="zh-CN" sz="2000" b="0" i="1" smtClean="0">
                        <a:solidFill>
                          <a:sysClr val="windowText" lastClr="000000"/>
                        </a:solidFill>
                        <a:latin typeface="Cambria Math" charset="0"/>
                        <a:ea typeface="黑体" panose="02010609060101010101" pitchFamily="49" charset="-122"/>
                        <a:cs typeface="Times New Roman" panose="02020603050405020304" pitchFamily="18" charset="0"/>
                      </a:rPr>
                      <m:t>𝑙𝑜𝑔</m:t>
                    </m:r>
                    <m:r>
                      <a:rPr lang="en-US" altLang="zh-CN" sz="2000" b="0" i="1" smtClean="0">
                        <a:solidFill>
                          <a:sysClr val="windowText" lastClr="000000"/>
                        </a:solidFill>
                        <a:latin typeface="Cambria Math" charset="0"/>
                        <a:ea typeface="黑体" panose="02010609060101010101" pitchFamily="49" charset="-122"/>
                        <a:cs typeface="Times New Roman" panose="02020603050405020304" pitchFamily="18" charset="0"/>
                      </a:rPr>
                      <m:t>⁡(</m:t>
                    </m:r>
                    <m:r>
                      <a:rPr lang="en-US" altLang="zh-CN" sz="2000" b="0" i="1" smtClean="0">
                        <a:solidFill>
                          <a:sysClr val="windowText" lastClr="000000"/>
                        </a:solidFill>
                        <a:latin typeface="Cambria Math" charset="0"/>
                        <a:ea typeface="黑体" panose="02010609060101010101" pitchFamily="49" charset="-122"/>
                        <a:cs typeface="Times New Roman" panose="02020603050405020304" pitchFamily="18" charset="0"/>
                      </a:rPr>
                      <m:t>𝑃</m:t>
                    </m:r>
                    <m:r>
                      <a:rPr lang="en-US" altLang="zh-CN" sz="2000" b="0" i="1" smtClean="0">
                        <a:solidFill>
                          <a:sysClr val="windowText" lastClr="000000"/>
                        </a:solidFill>
                        <a:latin typeface="Cambria Math" charset="0"/>
                        <a:ea typeface="黑体" panose="02010609060101010101" pitchFamily="49" charset="-122"/>
                        <a:cs typeface="Times New Roman" panose="02020603050405020304" pitchFamily="18" charset="0"/>
                      </a:rPr>
                      <m:t>(</m:t>
                    </m:r>
                    <m:r>
                      <a:rPr lang="en-US" altLang="zh-CN" sz="2000" b="0" i="1" smtClean="0">
                        <a:solidFill>
                          <a:sysClr val="windowText" lastClr="000000"/>
                        </a:solidFill>
                        <a:latin typeface="Cambria Math" charset="0"/>
                        <a:ea typeface="黑体" panose="02010609060101010101" pitchFamily="49" charset="-122"/>
                        <a:cs typeface="Times New Roman" panose="02020603050405020304" pitchFamily="18" charset="0"/>
                      </a:rPr>
                      <m:t>𝑥𝑡</m:t>
                    </m:r>
                    <m:r>
                      <a:rPr lang="en-US" altLang="zh-CN" sz="2000" i="1">
                        <a:solidFill>
                          <a:sysClr val="windowText" lastClr="000000"/>
                        </a:solidFill>
                        <a:latin typeface="Cambria Math" charset="0"/>
                        <a:ea typeface="黑体" panose="02010609060101010101" pitchFamily="49" charset="-122"/>
                        <a:cs typeface="Times New Roman" panose="02020603050405020304" pitchFamily="18" charset="0"/>
                      </a:rPr>
                      <m:t>|</m:t>
                    </m:r>
                    <m:r>
                      <a:rPr lang="en-US" altLang="zh-CN" sz="2000" b="0" i="1" smtClean="0">
                        <a:solidFill>
                          <a:sysClr val="windowText" lastClr="000000"/>
                        </a:solidFill>
                        <a:latin typeface="Cambria Math" charset="0"/>
                        <a:ea typeface="黑体" panose="02010609060101010101" pitchFamily="49" charset="-122"/>
                        <a:cs typeface="Times New Roman" panose="02020603050405020304" pitchFamily="18" charset="0"/>
                      </a:rPr>
                      <m:t>𝑥</m:t>
                    </m:r>
                    <m:r>
                      <a:rPr lang="en-US" altLang="zh-CN" sz="2000" b="0" i="1" baseline="-25000" smtClean="0">
                        <a:solidFill>
                          <a:sysClr val="windowText" lastClr="000000"/>
                        </a:solidFill>
                        <a:latin typeface="Cambria Math" charset="0"/>
                        <a:ea typeface="黑体" panose="02010609060101010101" pitchFamily="49" charset="-122"/>
                        <a:cs typeface="Times New Roman" panose="02020603050405020304" pitchFamily="18" charset="0"/>
                      </a:rPr>
                      <m:t>1</m:t>
                    </m:r>
                    <m:r>
                      <a:rPr lang="en-US" altLang="zh-CN" sz="2000" b="0" i="1" smtClean="0">
                        <a:solidFill>
                          <a:sysClr val="windowText" lastClr="000000"/>
                        </a:solidFill>
                        <a:latin typeface="Cambria Math" charset="0"/>
                        <a:ea typeface="黑体" panose="02010609060101010101" pitchFamily="49" charset="-122"/>
                        <a:cs typeface="Times New Roman" panose="02020603050405020304" pitchFamily="18" charset="0"/>
                      </a:rPr>
                      <m:t>,…,</m:t>
                    </m:r>
                    <m:sSub>
                      <m:sSubPr>
                        <m:ctrlPr>
                          <a:rPr lang="en-US" altLang="zh-CN" sz="2000" b="0" i="1" smtClean="0">
                            <a:solidFill>
                              <a:sysClr val="windowText" lastClr="000000"/>
                            </a:solidFill>
                            <a:latin typeface="Cambria Math" charset="0"/>
                            <a:ea typeface="黑体" panose="02010609060101010101" pitchFamily="49" charset="-122"/>
                            <a:cs typeface="Times New Roman" panose="02020603050405020304" pitchFamily="18" charset="0"/>
                          </a:rPr>
                        </m:ctrlPr>
                      </m:sSubPr>
                      <m:e>
                        <m:r>
                          <a:rPr lang="en-US" altLang="zh-CN" sz="2000" b="0" i="1" smtClean="0">
                            <a:solidFill>
                              <a:sysClr val="windowText" lastClr="000000"/>
                            </a:solidFill>
                            <a:latin typeface="Cambria Math" charset="0"/>
                            <a:ea typeface="黑体" panose="02010609060101010101" pitchFamily="49" charset="-122"/>
                            <a:cs typeface="Times New Roman" panose="02020603050405020304" pitchFamily="18" charset="0"/>
                          </a:rPr>
                          <m:t>𝑥</m:t>
                        </m:r>
                      </m:e>
                      <m:sub>
                        <m:r>
                          <a:rPr lang="en-US" altLang="zh-CN" sz="2000" b="0" i="1" smtClean="0">
                            <a:solidFill>
                              <a:sysClr val="windowText" lastClr="000000"/>
                            </a:solidFill>
                            <a:latin typeface="Cambria Math" charset="0"/>
                            <a:ea typeface="黑体" panose="02010609060101010101" pitchFamily="49" charset="-122"/>
                            <a:cs typeface="Times New Roman" panose="02020603050405020304" pitchFamily="18" charset="0"/>
                          </a:rPr>
                          <m:t>𝑡</m:t>
                        </m:r>
                        <m:r>
                          <a:rPr lang="en-US" altLang="zh-CN" sz="2000" b="0" i="1" smtClean="0">
                            <a:solidFill>
                              <a:sysClr val="windowText" lastClr="000000"/>
                            </a:solidFill>
                            <a:latin typeface="Cambria Math" charset="0"/>
                            <a:ea typeface="黑体" panose="02010609060101010101" pitchFamily="49" charset="-122"/>
                            <a:cs typeface="Times New Roman" panose="02020603050405020304" pitchFamily="18" charset="0"/>
                          </a:rPr>
                          <m:t>−1</m:t>
                        </m:r>
                      </m:sub>
                    </m:sSub>
                    <m:r>
                      <a:rPr lang="en-US" altLang="zh-CN" sz="2000" i="1">
                        <a:solidFill>
                          <a:sysClr val="windowText" lastClr="000000"/>
                        </a:solidFill>
                        <a:latin typeface="Cambria Math" charset="0"/>
                        <a:ea typeface="黑体" panose="02010609060101010101" pitchFamily="49" charset="-122"/>
                        <a:cs typeface="Times New Roman" panose="02020603050405020304" pitchFamily="18" charset="0"/>
                      </a:rPr>
                      <m:t>))</m:t>
                    </m:r>
                  </m:oMath>
                </a14:m>
                <a:endParaRPr lang="en-US" altLang="zh-CN" sz="2000" i="1" dirty="0" smtClean="0">
                  <a:solidFill>
                    <a:sysClr val="windowText" lastClr="000000"/>
                  </a:solidFill>
                  <a:latin typeface="Times New Roman" panose="02020603050405020304" pitchFamily="18" charset="0"/>
                  <a:ea typeface="黑体" panose="02010609060101010101" pitchFamily="49" charset="-122"/>
                  <a:cs typeface="Times New Roman" panose="02020603050405020304" pitchFamily="18" charset="0"/>
                </a:endParaRPr>
              </a:p>
              <a:p>
                <a:pPr marL="800100" lvl="1" indent="-457200" fontAlgn="auto">
                  <a:lnSpc>
                    <a:spcPct val="100000"/>
                  </a:lnSpc>
                  <a:spcAft>
                    <a:spcPts val="0"/>
                  </a:spcAft>
                  <a:buClr>
                    <a:schemeClr val="tx1"/>
                  </a:buClr>
                  <a:buSzPct val="100000"/>
                  <a:buFont typeface=".AppleSystemUIFont" charset="-120"/>
                  <a:buChar char="-"/>
                  <a:defRPr/>
                </a:pPr>
                <a:r>
                  <a:rPr lang="zh-CN" altLang="en-US" sz="2400" dirty="0">
                    <a:latin typeface="黑体" panose="02010609060101010101" pitchFamily="49" charset="-122"/>
                    <a:ea typeface="黑体" panose="02010609060101010101" pitchFamily="49" charset="-122"/>
                    <a:cs typeface="Times New Roman" panose="02020603050405020304" pitchFamily="18" charset="0"/>
                  </a:rPr>
                  <a:t>惊异度（</a:t>
                </a:r>
                <a:r>
                  <a:rPr lang="en-US" altLang="zh-CN" sz="2400" dirty="0" err="1">
                    <a:latin typeface="Times New Roman" charset="0"/>
                    <a:ea typeface="Times New Roman" charset="0"/>
                    <a:cs typeface="Times New Roman" charset="0"/>
                  </a:rPr>
                  <a:t>surprisal</a:t>
                </a:r>
                <a:r>
                  <a:rPr lang="zh-CN" altLang="en-US" sz="2400" dirty="0">
                    <a:latin typeface="黑体" panose="02010609060101010101" pitchFamily="49" charset="-122"/>
                    <a:ea typeface="黑体" panose="02010609060101010101" pitchFamily="49" charset="-122"/>
                    <a:cs typeface="Times New Roman" panose="02020603050405020304" pitchFamily="18" charset="0"/>
                  </a:rPr>
                  <a:t>）越高的词汇可以传达越多的信息，因此应该获得更多的</a:t>
                </a:r>
                <a:r>
                  <a:rPr lang="zh-CN" altLang="en-US" sz="2400" dirty="0" smtClean="0">
                    <a:latin typeface="黑体" panose="02010609060101010101" pitchFamily="49" charset="-122"/>
                    <a:ea typeface="黑体" panose="02010609060101010101" pitchFamily="49" charset="-122"/>
                    <a:cs typeface="Times New Roman" panose="02020603050405020304" pitchFamily="18" charset="0"/>
                  </a:rPr>
                  <a:t>关注。</a:t>
                </a:r>
                <a:endParaRPr lang="en-US" altLang="zh-CN" sz="2400" dirty="0" smtClean="0">
                  <a:latin typeface="黑体" panose="02010609060101010101" pitchFamily="49" charset="-122"/>
                  <a:ea typeface="黑体" panose="02010609060101010101" pitchFamily="49" charset="-122"/>
                  <a:cs typeface="Times New Roman" panose="02020603050405020304" pitchFamily="18" charset="0"/>
                </a:endParaRPr>
              </a:p>
              <a:p>
                <a:pPr marL="800100" lvl="1" indent="-457200" fontAlgn="auto">
                  <a:lnSpc>
                    <a:spcPct val="100000"/>
                  </a:lnSpc>
                  <a:spcAft>
                    <a:spcPts val="0"/>
                  </a:spcAft>
                  <a:buClr>
                    <a:schemeClr val="tx1"/>
                  </a:buClr>
                  <a:buSzPct val="100000"/>
                  <a:buFont typeface=".AppleSystemUIFont" charset="-120"/>
                  <a:buChar char="-"/>
                  <a:defRPr/>
                </a:pPr>
                <a:r>
                  <a:rPr lang="zh-CN" altLang="en-US" sz="2400" dirty="0" smtClean="0">
                    <a:latin typeface="黑体" panose="02010609060101010101" pitchFamily="49" charset="-122"/>
                    <a:ea typeface="黑体" panose="02010609060101010101" pitchFamily="49" charset="-122"/>
                    <a:cs typeface="Times New Roman" panose="02020603050405020304" pitchFamily="18" charset="0"/>
                  </a:rPr>
                  <a:t>注意力：</a:t>
                </a:r>
                <a14:m>
                  <m:oMath xmlns:m="http://schemas.openxmlformats.org/officeDocument/2006/math">
                    <m:r>
                      <a:rPr lang="en-US" altLang="zh-CN" sz="2000" b="0" i="1" smtClean="0">
                        <a:latin typeface="Cambria Math" charset="0"/>
                        <a:ea typeface="黑体" panose="02010609060101010101" pitchFamily="49" charset="-122"/>
                        <a:cs typeface="Times New Roman" panose="02020603050405020304" pitchFamily="18" charset="0"/>
                      </a:rPr>
                      <m:t>𝑎𝑡𝑡𝑒𝑛𝑡𝑖𝑜𝑛</m:t>
                    </m:r>
                    <m:r>
                      <a:rPr lang="en-US" altLang="zh-CN" sz="2000" b="0" i="1" smtClean="0">
                        <a:latin typeface="Cambria Math" charset="0"/>
                        <a:ea typeface="黑体" panose="02010609060101010101" pitchFamily="49" charset="-122"/>
                        <a:cs typeface="Times New Roman" panose="02020603050405020304" pitchFamily="18" charset="0"/>
                      </a:rPr>
                      <m:t>(</m:t>
                    </m:r>
                    <m:r>
                      <a:rPr lang="en-US" altLang="zh-CN" sz="2000" b="0" i="1" smtClean="0">
                        <a:latin typeface="Cambria Math" charset="0"/>
                        <a:ea typeface="黑体" panose="02010609060101010101" pitchFamily="49" charset="-122"/>
                        <a:cs typeface="Times New Roman" panose="02020603050405020304" pitchFamily="18" charset="0"/>
                      </a:rPr>
                      <m:t>𝑥𝑡</m:t>
                    </m:r>
                    <m:r>
                      <a:rPr lang="en-US" altLang="zh-CN" sz="2000" b="0" i="1" smtClean="0">
                        <a:latin typeface="Cambria Math" charset="0"/>
                        <a:ea typeface="黑体" panose="02010609060101010101" pitchFamily="49" charset="-122"/>
                        <a:cs typeface="Times New Roman" panose="02020603050405020304" pitchFamily="18" charset="0"/>
                      </a:rPr>
                      <m:t>)=</m:t>
                    </m:r>
                    <m:f>
                      <m:fPr>
                        <m:ctrlPr>
                          <a:rPr lang="mr-IN" altLang="zh-CN" sz="2000" i="1" smtClean="0">
                            <a:latin typeface="Cambria Math" charset="0"/>
                            <a:ea typeface="黑体" panose="02010609060101010101" pitchFamily="49" charset="-122"/>
                            <a:cs typeface="Times New Roman" panose="02020603050405020304" pitchFamily="18" charset="0"/>
                          </a:rPr>
                        </m:ctrlPr>
                      </m:fPr>
                      <m:num>
                        <m:r>
                          <a:rPr lang="en-US" altLang="zh-CN" sz="2000" b="0" i="1" smtClean="0">
                            <a:latin typeface="Cambria Math" charset="0"/>
                            <a:ea typeface="黑体" panose="02010609060101010101" pitchFamily="49" charset="-122"/>
                            <a:cs typeface="Times New Roman" panose="02020603050405020304" pitchFamily="18" charset="0"/>
                          </a:rPr>
                          <m:t>𝑒𝑥𝑝</m:t>
                        </m:r>
                        <m:r>
                          <a:rPr lang="en-US" altLang="zh-CN" sz="2000" b="0" i="1" smtClean="0">
                            <a:latin typeface="Cambria Math" charset="0"/>
                            <a:ea typeface="黑体" panose="02010609060101010101" pitchFamily="49" charset="-122"/>
                            <a:cs typeface="Times New Roman" panose="02020603050405020304" pitchFamily="18" charset="0"/>
                          </a:rPr>
                          <m:t>⁡(</m:t>
                        </m:r>
                        <m:sSup>
                          <m:sSupPr>
                            <m:ctrlPr>
                              <a:rPr lang="en-US" altLang="zh-CN" sz="2000" b="0" i="1" smtClean="0">
                                <a:latin typeface="Cambria Math" charset="0"/>
                                <a:ea typeface="黑体" panose="02010609060101010101" pitchFamily="49" charset="-122"/>
                                <a:cs typeface="Times New Roman" panose="02020603050405020304" pitchFamily="18" charset="0"/>
                              </a:rPr>
                            </m:ctrlPr>
                          </m:sSupPr>
                          <m:e>
                            <m:r>
                              <a:rPr lang="en-US" altLang="zh-CN" sz="2000" b="0" i="1" smtClean="0">
                                <a:latin typeface="Cambria Math" charset="0"/>
                                <a:ea typeface="黑体" panose="02010609060101010101" pitchFamily="49" charset="-122"/>
                                <a:cs typeface="Times New Roman" panose="02020603050405020304" pitchFamily="18" charset="0"/>
                              </a:rPr>
                              <m:t>𝑠</m:t>
                            </m:r>
                          </m:e>
                          <m:sup>
                            <m:r>
                              <a:rPr lang="en-US" altLang="zh-CN" sz="2000" b="0" i="1" smtClean="0">
                                <a:latin typeface="Cambria Math" charset="0"/>
                                <a:ea typeface="黑体" panose="02010609060101010101" pitchFamily="49" charset="-122"/>
                                <a:cs typeface="Times New Roman" panose="02020603050405020304" pitchFamily="18" charset="0"/>
                              </a:rPr>
                              <m:t>𝑥</m:t>
                            </m:r>
                            <m:r>
                              <a:rPr lang="en-US" altLang="zh-CN" sz="2000" b="0" i="1" baseline="-25000" smtClean="0">
                                <a:latin typeface="Cambria Math" charset="0"/>
                                <a:ea typeface="黑体" panose="02010609060101010101" pitchFamily="49" charset="-122"/>
                                <a:cs typeface="Times New Roman" panose="02020603050405020304" pitchFamily="18" charset="0"/>
                              </a:rPr>
                              <m:t>𝑡</m:t>
                            </m:r>
                          </m:sup>
                        </m:sSup>
                        <m:r>
                          <a:rPr lang="en-US" altLang="zh-CN" sz="2000" b="0" i="1" smtClean="0">
                            <a:latin typeface="Cambria Math" charset="0"/>
                            <a:ea typeface="黑体" panose="02010609060101010101" pitchFamily="49" charset="-122"/>
                            <a:cs typeface="Times New Roman" panose="02020603050405020304" pitchFamily="18" charset="0"/>
                          </a:rPr>
                          <m:t>)</m:t>
                        </m:r>
                      </m:num>
                      <m:den>
                        <m:nary>
                          <m:naryPr>
                            <m:chr m:val="∑"/>
                            <m:limLoc m:val="subSup"/>
                            <m:supHide m:val="on"/>
                            <m:ctrlPr>
                              <a:rPr lang="mr-IN" altLang="zh-CN" sz="2000" i="1" smtClean="0">
                                <a:latin typeface="Cambria Math" charset="0"/>
                                <a:ea typeface="黑体" panose="02010609060101010101" pitchFamily="49" charset="-122"/>
                                <a:cs typeface="Times New Roman" panose="02020603050405020304" pitchFamily="18" charset="0"/>
                              </a:rPr>
                            </m:ctrlPr>
                          </m:naryPr>
                          <m:sub>
                            <m:r>
                              <m:rPr>
                                <m:brk m:alnAt="9"/>
                              </m:rPr>
                              <a:rPr lang="en-US" altLang="zh-CN" sz="2000" b="0" i="1" smtClean="0">
                                <a:latin typeface="Cambria Math" charset="0"/>
                                <a:ea typeface="黑体" panose="02010609060101010101" pitchFamily="49" charset="-122"/>
                                <a:cs typeface="Times New Roman" panose="02020603050405020304" pitchFamily="18" charset="0"/>
                              </a:rPr>
                              <m:t>𝑖</m:t>
                            </m:r>
                            <m:r>
                              <a:rPr lang="en-US" altLang="zh-CN" sz="2000" b="0" i="1" smtClean="0">
                                <a:latin typeface="Cambria Math" charset="0"/>
                                <a:ea typeface="Cambria Math" charset="0"/>
                                <a:cs typeface="Cambria Math" charset="0"/>
                              </a:rPr>
                              <m:t>∈[1,…,</m:t>
                            </m:r>
                            <m:r>
                              <a:rPr lang="en-US" altLang="zh-CN" sz="2000" b="0" i="1" smtClean="0">
                                <a:latin typeface="Cambria Math" charset="0"/>
                                <a:ea typeface="Cambria Math" charset="0"/>
                                <a:cs typeface="Cambria Math" charset="0"/>
                              </a:rPr>
                              <m:t>𝑛</m:t>
                            </m:r>
                            <m:r>
                              <a:rPr lang="en-US" altLang="zh-CN" sz="2000" b="0" i="1" smtClean="0">
                                <a:latin typeface="Cambria Math" charset="0"/>
                                <a:ea typeface="Cambria Math" charset="0"/>
                                <a:cs typeface="Cambria Math" charset="0"/>
                              </a:rPr>
                              <m:t>]</m:t>
                            </m:r>
                          </m:sub>
                          <m:sup/>
                          <m:e>
                            <m:r>
                              <a:rPr lang="en-US" altLang="zh-CN" sz="2000" b="0" i="1" smtClean="0">
                                <a:latin typeface="Cambria Math" charset="0"/>
                                <a:ea typeface="黑体" panose="02010609060101010101" pitchFamily="49" charset="-122"/>
                                <a:cs typeface="Times New Roman" panose="02020603050405020304" pitchFamily="18" charset="0"/>
                              </a:rPr>
                              <m:t>𝑒𝑥𝑝</m:t>
                            </m:r>
                            <m:r>
                              <a:rPr lang="en-US" altLang="zh-CN" sz="2000" b="0" i="1" smtClean="0">
                                <a:latin typeface="Cambria Math" charset="0"/>
                                <a:ea typeface="黑体" panose="02010609060101010101" pitchFamily="49" charset="-122"/>
                                <a:cs typeface="Times New Roman" panose="02020603050405020304" pitchFamily="18" charset="0"/>
                              </a:rPr>
                              <m:t>⁡(</m:t>
                            </m:r>
                            <m:sSup>
                              <m:sSupPr>
                                <m:ctrlPr>
                                  <a:rPr lang="en-US" altLang="zh-CN" sz="2000" i="1">
                                    <a:latin typeface="Cambria Math" charset="0"/>
                                    <a:ea typeface="黑体" panose="02010609060101010101" pitchFamily="49" charset="-122"/>
                                    <a:cs typeface="Times New Roman" panose="02020603050405020304" pitchFamily="18" charset="0"/>
                                  </a:rPr>
                                </m:ctrlPr>
                              </m:sSupPr>
                              <m:e>
                                <m:r>
                                  <a:rPr lang="en-US" altLang="zh-CN" sz="2000" i="1">
                                    <a:latin typeface="Cambria Math" charset="0"/>
                                    <a:ea typeface="黑体" panose="02010609060101010101" pitchFamily="49" charset="-122"/>
                                    <a:cs typeface="Times New Roman" panose="02020603050405020304" pitchFamily="18" charset="0"/>
                                  </a:rPr>
                                  <m:t>𝑠</m:t>
                                </m:r>
                              </m:e>
                              <m:sup>
                                <m:r>
                                  <a:rPr lang="en-US" altLang="zh-CN" sz="2000" i="1">
                                    <a:latin typeface="Cambria Math" charset="0"/>
                                    <a:ea typeface="黑体" panose="02010609060101010101" pitchFamily="49" charset="-122"/>
                                    <a:cs typeface="Times New Roman" panose="02020603050405020304" pitchFamily="18" charset="0"/>
                                  </a:rPr>
                                  <m:t>𝑥</m:t>
                                </m:r>
                                <m:r>
                                  <a:rPr lang="en-US" altLang="zh-CN" sz="2000" b="0" i="1" baseline="-25000" smtClean="0">
                                    <a:latin typeface="Cambria Math" charset="0"/>
                                    <a:ea typeface="黑体" panose="02010609060101010101" pitchFamily="49" charset="-122"/>
                                    <a:cs typeface="Times New Roman" panose="02020603050405020304" pitchFamily="18" charset="0"/>
                                  </a:rPr>
                                  <m:t>𝑖</m:t>
                                </m:r>
                              </m:sup>
                            </m:sSup>
                            <m:r>
                              <a:rPr lang="en-US" altLang="zh-CN" sz="2000" b="0" i="1" smtClean="0">
                                <a:latin typeface="Cambria Math" charset="0"/>
                                <a:ea typeface="黑体" panose="02010609060101010101" pitchFamily="49" charset="-122"/>
                                <a:cs typeface="Times New Roman" panose="02020603050405020304" pitchFamily="18" charset="0"/>
                              </a:rPr>
                              <m:t>)</m:t>
                            </m:r>
                          </m:e>
                        </m:nary>
                      </m:den>
                    </m:f>
                  </m:oMath>
                </a14:m>
                <a:endParaRPr lang="en-US" altLang="zh-CN" sz="2400" i="1" dirty="0" smtClean="0">
                  <a:latin typeface="黑体" panose="02010609060101010101" pitchFamily="49" charset="-122"/>
                  <a:ea typeface="黑体" panose="02010609060101010101" pitchFamily="49" charset="-122"/>
                  <a:cs typeface="Times New Roman" panose="02020603050405020304" pitchFamily="18" charset="0"/>
                </a:endParaRPr>
              </a:p>
              <a:p>
                <a:pPr marL="457200" indent="-457200" fontAlgn="auto">
                  <a:lnSpc>
                    <a:spcPct val="150000"/>
                  </a:lnSpc>
                  <a:spcBef>
                    <a:spcPts val="1200"/>
                  </a:spcBef>
                  <a:spcAft>
                    <a:spcPts val="0"/>
                  </a:spcAft>
                  <a:buClr>
                    <a:schemeClr val="tx1"/>
                  </a:buClr>
                  <a:buSzPct val="70000"/>
                  <a:buFont typeface="Wingdings" charset="2"/>
                  <a:buChar char="u"/>
                  <a:defRPr/>
                </a:pP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marL="800100" lvl="1" indent="-457200" fontAlgn="auto">
                  <a:lnSpc>
                    <a:spcPct val="150000"/>
                  </a:lnSpc>
                  <a:spcAft>
                    <a:spcPts val="0"/>
                  </a:spcAft>
                  <a:buClr>
                    <a:schemeClr val="tx1"/>
                  </a:buClr>
                  <a:buSzPct val="70000"/>
                  <a:buFont typeface="Wingdings" charset="2"/>
                  <a:buChar char="u"/>
                  <a:defRPr/>
                </a:pPr>
                <a:endParaRPr lang="en-US" altLang="zh-CN" sz="2800" b="1" dirty="0" smtClean="0">
                  <a:solidFill>
                    <a:sysClr val="windowText" lastClr="000000"/>
                  </a:solidFill>
                  <a:latin typeface="Times New Roman" panose="02020603050405020304" pitchFamily="18" charset="0"/>
                  <a:ea typeface="黑体" panose="02010609060101010101" pitchFamily="49" charset="-122"/>
                  <a:cs typeface="Times New Roman" panose="02020603050405020304" pitchFamily="18" charset="0"/>
                </a:endParaRPr>
              </a:p>
              <a:p>
                <a:pPr marL="800100" lvl="1" indent="-457200" fontAlgn="auto">
                  <a:lnSpc>
                    <a:spcPct val="150000"/>
                  </a:lnSpc>
                  <a:spcAft>
                    <a:spcPts val="0"/>
                  </a:spcAft>
                  <a:buClr>
                    <a:schemeClr val="tx1"/>
                  </a:buClr>
                  <a:buSzPct val="70000"/>
                  <a:buFont typeface="Wingdings" charset="2"/>
                  <a:buChar char="u"/>
                  <a:defRPr/>
                </a:pPr>
                <a:endParaRPr lang="zh-CN" altLang="en-US" sz="2800" b="1" dirty="0">
                  <a:solidFill>
                    <a:sysClr val="windowText" lastClr="000000"/>
                  </a:solidFill>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4" name="标题 1"/>
              <p:cNvSpPr txBox="1">
                <a:spLocks noRot="1" noChangeAspect="1" noMove="1" noResize="1" noEditPoints="1" noAdjustHandles="1" noChangeArrowheads="1" noChangeShapeType="1" noTextEdit="1"/>
              </p:cNvSpPr>
              <p:nvPr/>
            </p:nvSpPr>
            <p:spPr>
              <a:xfrm>
                <a:off x="426286" y="876763"/>
                <a:ext cx="8184314" cy="2574261"/>
              </a:xfrm>
              <a:prstGeom prst="rect">
                <a:avLst/>
              </a:prstGeom>
              <a:blipFill rotWithShape="0">
                <a:blip r:embed="rId2"/>
                <a:stretch>
                  <a:fillRect l="-670" r="-372"/>
                </a:stretch>
              </a:blipFill>
            </p:spPr>
            <p:txBody>
              <a:bodyPr/>
              <a:lstStyle/>
              <a:p>
                <a:r>
                  <a:rPr lang="zh-CN" altLang="en-US">
                    <a:noFill/>
                  </a:rPr>
                  <a:t> </a:t>
                </a:r>
              </a:p>
            </p:txBody>
          </p:sp>
        </mc:Fallback>
      </mc:AlternateContent>
      <p:grpSp>
        <p:nvGrpSpPr>
          <p:cNvPr id="5" name="组 4"/>
          <p:cNvGrpSpPr/>
          <p:nvPr/>
        </p:nvGrpSpPr>
        <p:grpSpPr>
          <a:xfrm>
            <a:off x="426286" y="3451024"/>
            <a:ext cx="8526224" cy="2928395"/>
            <a:chOff x="471572" y="747928"/>
            <a:chExt cx="8526224" cy="5591081"/>
          </a:xfrm>
        </p:grpSpPr>
        <mc:AlternateContent xmlns:mc="http://schemas.openxmlformats.org/markup-compatibility/2006" xmlns:a14="http://schemas.microsoft.com/office/drawing/2010/main">
          <mc:Choice Requires="a14">
            <p:sp>
              <p:nvSpPr>
                <p:cNvPr id="6" name="标题 1"/>
                <p:cNvSpPr txBox="1">
                  <a:spLocks/>
                </p:cNvSpPr>
                <p:nvPr/>
              </p:nvSpPr>
              <p:spPr>
                <a:xfrm>
                  <a:off x="471572" y="747928"/>
                  <a:ext cx="8184314" cy="5591081"/>
                </a:xfrm>
                <a:prstGeom prst="rect">
                  <a:avLst/>
                </a:prstGeom>
              </p:spPr>
              <p:txBody>
                <a:bodyPr/>
                <a:lst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a:ea typeface="宋体" pitchFamily="2" charset="-122"/>
                    </a:defRPr>
                  </a:lvl2pPr>
                  <a:lvl3pPr algn="l" defTabSz="685800" rtl="0" eaLnBrk="0" fontAlgn="base" hangingPunct="0">
                    <a:lnSpc>
                      <a:spcPct val="90000"/>
                    </a:lnSpc>
                    <a:spcBef>
                      <a:spcPct val="0"/>
                    </a:spcBef>
                    <a:spcAft>
                      <a:spcPct val="0"/>
                    </a:spcAft>
                    <a:defRPr sz="3300">
                      <a:solidFill>
                        <a:schemeClr val="tx1"/>
                      </a:solidFill>
                      <a:latin typeface="Calibri Light"/>
                      <a:ea typeface="宋体" pitchFamily="2" charset="-122"/>
                    </a:defRPr>
                  </a:lvl3pPr>
                  <a:lvl4pPr algn="l" defTabSz="685800" rtl="0" eaLnBrk="0" fontAlgn="base" hangingPunct="0">
                    <a:lnSpc>
                      <a:spcPct val="90000"/>
                    </a:lnSpc>
                    <a:spcBef>
                      <a:spcPct val="0"/>
                    </a:spcBef>
                    <a:spcAft>
                      <a:spcPct val="0"/>
                    </a:spcAft>
                    <a:defRPr sz="3300">
                      <a:solidFill>
                        <a:schemeClr val="tx1"/>
                      </a:solidFill>
                      <a:latin typeface="Calibri Light"/>
                      <a:ea typeface="宋体" pitchFamily="2" charset="-122"/>
                    </a:defRPr>
                  </a:lvl4pPr>
                  <a:lvl5pPr algn="l" defTabSz="685800" rtl="0" eaLnBrk="0" fontAlgn="base" hangingPunct="0">
                    <a:lnSpc>
                      <a:spcPct val="90000"/>
                    </a:lnSpc>
                    <a:spcBef>
                      <a:spcPct val="0"/>
                    </a:spcBef>
                    <a:spcAft>
                      <a:spcPct val="0"/>
                    </a:spcAft>
                    <a:defRPr sz="3300">
                      <a:solidFill>
                        <a:schemeClr val="tx1"/>
                      </a:solidFill>
                      <a:latin typeface="Calibri Light"/>
                      <a:ea typeface="宋体" pitchFamily="2" charset="-122"/>
                    </a:defRPr>
                  </a:lvl5pPr>
                  <a:lvl6pPr marL="457200" algn="l" defTabSz="685800" rtl="0" fontAlgn="base">
                    <a:lnSpc>
                      <a:spcPct val="90000"/>
                    </a:lnSpc>
                    <a:spcBef>
                      <a:spcPct val="0"/>
                    </a:spcBef>
                    <a:spcAft>
                      <a:spcPct val="0"/>
                    </a:spcAft>
                    <a:defRPr sz="3300">
                      <a:solidFill>
                        <a:schemeClr val="tx1"/>
                      </a:solidFill>
                      <a:latin typeface="Calibri Light"/>
                      <a:ea typeface="宋体" pitchFamily="2" charset="-122"/>
                    </a:defRPr>
                  </a:lvl6pPr>
                  <a:lvl7pPr marL="914400" algn="l" defTabSz="685800" rtl="0" fontAlgn="base">
                    <a:lnSpc>
                      <a:spcPct val="90000"/>
                    </a:lnSpc>
                    <a:spcBef>
                      <a:spcPct val="0"/>
                    </a:spcBef>
                    <a:spcAft>
                      <a:spcPct val="0"/>
                    </a:spcAft>
                    <a:defRPr sz="3300">
                      <a:solidFill>
                        <a:schemeClr val="tx1"/>
                      </a:solidFill>
                      <a:latin typeface="Calibri Light"/>
                      <a:ea typeface="宋体" pitchFamily="2" charset="-122"/>
                    </a:defRPr>
                  </a:lvl7pPr>
                  <a:lvl8pPr marL="1371600" algn="l" defTabSz="685800" rtl="0" fontAlgn="base">
                    <a:lnSpc>
                      <a:spcPct val="90000"/>
                    </a:lnSpc>
                    <a:spcBef>
                      <a:spcPct val="0"/>
                    </a:spcBef>
                    <a:spcAft>
                      <a:spcPct val="0"/>
                    </a:spcAft>
                    <a:defRPr sz="3300">
                      <a:solidFill>
                        <a:schemeClr val="tx1"/>
                      </a:solidFill>
                      <a:latin typeface="Calibri Light"/>
                      <a:ea typeface="宋体" pitchFamily="2" charset="-122"/>
                    </a:defRPr>
                  </a:lvl8pPr>
                  <a:lvl9pPr marL="1828800" algn="l" defTabSz="685800" rtl="0" fontAlgn="base">
                    <a:lnSpc>
                      <a:spcPct val="90000"/>
                    </a:lnSpc>
                    <a:spcBef>
                      <a:spcPct val="0"/>
                    </a:spcBef>
                    <a:spcAft>
                      <a:spcPct val="0"/>
                    </a:spcAft>
                    <a:defRPr sz="3300">
                      <a:solidFill>
                        <a:schemeClr val="tx1"/>
                      </a:solidFill>
                      <a:latin typeface="Calibri Light"/>
                      <a:ea typeface="宋体" pitchFamily="2" charset="-122"/>
                    </a:defRPr>
                  </a:lvl9pPr>
                </a:lstStyle>
                <a:p>
                  <a:pPr marL="457200" indent="-457200" fontAlgn="auto">
                    <a:lnSpc>
                      <a:spcPct val="150000"/>
                    </a:lnSpc>
                    <a:spcBef>
                      <a:spcPts val="1200"/>
                    </a:spcBef>
                    <a:spcAft>
                      <a:spcPts val="0"/>
                    </a:spcAft>
                    <a:buClr>
                      <a:schemeClr val="tx1"/>
                    </a:buClr>
                    <a:buSzPct val="70000"/>
                    <a:buFont typeface="Wingdings" charset="2"/>
                    <a:buChar char="u"/>
                    <a:defRPr/>
                  </a:pPr>
                  <a:r>
                    <a:rPr lang="en-US" altLang="zh-CN" sz="2800" b="1" dirty="0" smtClean="0">
                      <a:solidFill>
                        <a:sysClr val="windowText" lastClr="000000"/>
                      </a:solidFill>
                      <a:latin typeface="Times New Roman" panose="02020603050405020304" pitchFamily="18" charset="0"/>
                      <a:ea typeface="黑体" panose="02010609060101010101" pitchFamily="49" charset="-122"/>
                      <a:cs typeface="Times New Roman" panose="02020603050405020304" pitchFamily="18" charset="0"/>
                    </a:rPr>
                    <a:t>ATT-SUR</a:t>
                  </a:r>
                  <a:r>
                    <a:rPr lang="en-US" altLang="zh-CN" sz="2800" b="1" dirty="0">
                      <a:solidFill>
                        <a:sysClr val="windowText" lastClr="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b="1" dirty="0" smtClean="0">
                      <a:solidFill>
                        <a:sysClr val="windowText" lastClr="000000"/>
                      </a:solidFill>
                      <a:latin typeface="Times New Roman" panose="02020603050405020304" pitchFamily="18" charset="0"/>
                      <a:ea typeface="黑体" panose="02010609060101010101" pitchFamily="49" charset="-122"/>
                      <a:cs typeface="Times New Roman" panose="02020603050405020304" pitchFamily="18" charset="0"/>
                    </a:rPr>
                    <a:t>基于词性</a:t>
                  </a:r>
                  <a:r>
                    <a:rPr lang="en-US" altLang="zh-CN" sz="2800" b="1" dirty="0" smtClean="0">
                      <a:solidFill>
                        <a:sysClr val="windowText" lastClr="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800" b="1" dirty="0" smtClean="0">
                      <a:solidFill>
                        <a:sysClr val="windowText" lastClr="000000"/>
                      </a:solidFill>
                      <a:latin typeface="Times New Roman" panose="02020603050405020304" pitchFamily="18" charset="0"/>
                      <a:ea typeface="黑体" panose="02010609060101010101" pitchFamily="49" charset="-122"/>
                      <a:cs typeface="Times New Roman" panose="02020603050405020304" pitchFamily="18" charset="0"/>
                    </a:rPr>
                    <a:t>语法范畴的</a:t>
                  </a:r>
                  <a:r>
                    <a:rPr lang="zh-CN" altLang="en-US" sz="2800" b="1" dirty="0">
                      <a:solidFill>
                        <a:sysClr val="windowText" lastClr="000000"/>
                      </a:solidFill>
                      <a:latin typeface="Times New Roman" panose="02020603050405020304" pitchFamily="18" charset="0"/>
                      <a:ea typeface="黑体" panose="02010609060101010101" pitchFamily="49" charset="-122"/>
                      <a:cs typeface="Times New Roman" panose="02020603050405020304" pitchFamily="18" charset="0"/>
                    </a:rPr>
                    <a:t>注意力</a:t>
                  </a:r>
                  <a:r>
                    <a:rPr lang="zh-CN" altLang="en-US" sz="2800" b="1" dirty="0" smtClean="0">
                      <a:solidFill>
                        <a:sysClr val="windowText" lastClr="000000"/>
                      </a:solidFill>
                      <a:latin typeface="Times New Roman" panose="02020603050405020304" pitchFamily="18" charset="0"/>
                      <a:ea typeface="黑体" panose="02010609060101010101" pitchFamily="49" charset="-122"/>
                      <a:cs typeface="Times New Roman" panose="02020603050405020304" pitchFamily="18" charset="0"/>
                    </a:rPr>
                    <a:t>模型</a:t>
                  </a:r>
                  <a:endParaRPr lang="en-US" altLang="zh-CN" sz="2800" b="1" dirty="0" smtClean="0">
                    <a:solidFill>
                      <a:sysClr val="windowText" lastClr="000000"/>
                    </a:solidFill>
                    <a:latin typeface="Times New Roman" panose="02020603050405020304" pitchFamily="18" charset="0"/>
                    <a:ea typeface="黑体" panose="02010609060101010101" pitchFamily="49" charset="-122"/>
                    <a:cs typeface="Times New Roman" panose="02020603050405020304" pitchFamily="18" charset="0"/>
                  </a:endParaRPr>
                </a:p>
                <a:p>
                  <a:pPr marL="800100" lvl="1" indent="-457200" fontAlgn="auto">
                    <a:lnSpc>
                      <a:spcPct val="100000"/>
                    </a:lnSpc>
                    <a:spcBef>
                      <a:spcPts val="1000"/>
                    </a:spcBef>
                    <a:spcAft>
                      <a:spcPts val="0"/>
                    </a:spcAft>
                    <a:buClr>
                      <a:schemeClr val="tx1"/>
                    </a:buClr>
                    <a:buSzPct val="100000"/>
                    <a:buFont typeface=".AppleSystemUIFont" charset="-120"/>
                    <a:buChar char="-"/>
                    <a:defRPr/>
                  </a:pPr>
                  <a:r>
                    <a:rPr lang="zh-CN" altLang="en-US" sz="2400" dirty="0">
                      <a:latin typeface="黑体" panose="02010609060101010101" pitchFamily="49" charset="-122"/>
                      <a:ea typeface="黑体" panose="02010609060101010101" pitchFamily="49" charset="-122"/>
                      <a:cs typeface="Times New Roman" panose="02020603050405020304" pitchFamily="18" charset="0"/>
                    </a:rPr>
                    <a:t>最佳的句子表示</a:t>
                  </a:r>
                  <a:r>
                    <a:rPr lang="zh-CN" altLang="en-US" sz="2400" dirty="0" smtClean="0">
                      <a:latin typeface="黑体" panose="02010609060101010101" pitchFamily="49" charset="-122"/>
                      <a:ea typeface="黑体" panose="02010609060101010101" pitchFamily="49" charset="-122"/>
                      <a:cs typeface="Times New Roman" panose="02020603050405020304" pitchFamily="18" charset="0"/>
                    </a:rPr>
                    <a:t>应对名词</a:t>
                  </a:r>
                  <a:r>
                    <a:rPr lang="zh-CN" altLang="en-US" sz="2400" dirty="0">
                      <a:latin typeface="黑体" panose="02010609060101010101" pitchFamily="49" charset="-122"/>
                      <a:ea typeface="黑体" panose="02010609060101010101" pitchFamily="49" charset="-122"/>
                      <a:cs typeface="Times New Roman" panose="02020603050405020304" pitchFamily="18" charset="0"/>
                    </a:rPr>
                    <a:t>、形容词和动词的词赋予较高的权重，而</a:t>
                  </a:r>
                  <a:r>
                    <a:rPr lang="zh-CN" altLang="en-US" sz="2400" dirty="0" smtClean="0">
                      <a:latin typeface="黑体" panose="02010609060101010101" pitchFamily="49" charset="-122"/>
                      <a:ea typeface="黑体" panose="02010609060101010101" pitchFamily="49" charset="-122"/>
                      <a:cs typeface="Times New Roman" panose="02020603050405020304" pitchFamily="18" charset="0"/>
                    </a:rPr>
                    <a:t>对限定词</a:t>
                  </a:r>
                  <a:r>
                    <a:rPr lang="zh-CN" altLang="en-US" sz="2400" dirty="0">
                      <a:latin typeface="黑体" panose="02010609060101010101" pitchFamily="49" charset="-122"/>
                      <a:ea typeface="黑体" panose="02010609060101010101" pitchFamily="49" charset="-122"/>
                      <a:cs typeface="Times New Roman" panose="02020603050405020304" pitchFamily="18" charset="0"/>
                    </a:rPr>
                    <a:t>和介词的词赋予较低的权重</a:t>
                  </a:r>
                  <a:r>
                    <a:rPr lang="zh-CN" altLang="en-US" sz="2400" i="1" dirty="0" smtClean="0">
                      <a:latin typeface="黑体" panose="02010609060101010101" pitchFamily="49" charset="-122"/>
                      <a:ea typeface="黑体" panose="02010609060101010101" pitchFamily="49" charset="-122"/>
                      <a:cs typeface="Times New Roman" panose="02020603050405020304" pitchFamily="18" charset="0"/>
                    </a:rPr>
                    <a:t>。</a:t>
                  </a:r>
                  <a:endParaRPr lang="en-US" altLang="zh-CN" sz="2400" i="1" dirty="0" smtClean="0">
                    <a:latin typeface="黑体" panose="02010609060101010101" pitchFamily="49" charset="-122"/>
                    <a:ea typeface="黑体" panose="02010609060101010101" pitchFamily="49" charset="-122"/>
                    <a:cs typeface="Times New Roman" panose="02020603050405020304" pitchFamily="18" charset="0"/>
                  </a:endParaRPr>
                </a:p>
                <a:p>
                  <a:pPr marL="800100" lvl="1" indent="-457200" fontAlgn="auto">
                    <a:lnSpc>
                      <a:spcPct val="100000"/>
                    </a:lnSpc>
                    <a:spcBef>
                      <a:spcPts val="1000"/>
                    </a:spcBef>
                    <a:spcAft>
                      <a:spcPts val="0"/>
                    </a:spcAft>
                    <a:buClr>
                      <a:schemeClr val="tx1"/>
                    </a:buClr>
                    <a:buSzPct val="100000"/>
                    <a:buFont typeface=".AppleSystemUIFont" charset="-120"/>
                    <a:buChar char="-"/>
                    <a:defRPr/>
                  </a:pPr>
                  <a:endParaRPr lang="en-US" altLang="zh-CN" sz="2400" i="1" dirty="0" smtClean="0">
                    <a:latin typeface="黑体" panose="02010609060101010101" pitchFamily="49" charset="-122"/>
                    <a:ea typeface="黑体" panose="02010609060101010101" pitchFamily="49" charset="-122"/>
                    <a:cs typeface="Times New Roman" panose="02020603050405020304" pitchFamily="18" charset="0"/>
                  </a:endParaRPr>
                </a:p>
                <a:p>
                  <a:pPr marL="800100" lvl="1" indent="-457200" fontAlgn="auto">
                    <a:lnSpc>
                      <a:spcPct val="100000"/>
                    </a:lnSpc>
                    <a:spcBef>
                      <a:spcPts val="1600"/>
                    </a:spcBef>
                    <a:spcAft>
                      <a:spcPts val="0"/>
                    </a:spcAft>
                    <a:buClr>
                      <a:schemeClr val="tx1"/>
                    </a:buClr>
                    <a:buSzPct val="100000"/>
                    <a:buFont typeface=".AppleSystemUIFont" charset="-120"/>
                    <a:buChar char="-"/>
                    <a:defRPr/>
                  </a:pPr>
                  <a:r>
                    <a:rPr lang="zh-CN" altLang="en-US" sz="2400" dirty="0" smtClean="0">
                      <a:latin typeface="黑体" panose="02010609060101010101" pitchFamily="49" charset="-122"/>
                      <a:ea typeface="黑体" panose="02010609060101010101" pitchFamily="49" charset="-122"/>
                      <a:cs typeface="Times New Roman" panose="02020603050405020304" pitchFamily="18" charset="0"/>
                    </a:rPr>
                    <a:t>注意力：</a:t>
                  </a:r>
                  <a:r>
                    <a:rPr lang="en-US" altLang="zh-CN" sz="2400" dirty="0">
                      <a:ea typeface="黑体" panose="02010609060101010101" pitchFamily="49" charset="-122"/>
                      <a:cs typeface="Times New Roman" panose="02020603050405020304" pitchFamily="18" charset="0"/>
                    </a:rPr>
                    <a:t> </a:t>
                  </a:r>
                  <a14:m>
                    <m:oMath xmlns:m="http://schemas.openxmlformats.org/officeDocument/2006/math">
                      <m:r>
                        <a:rPr lang="en-US" altLang="zh-CN" sz="2000" i="1">
                          <a:latin typeface="Cambria Math" charset="0"/>
                          <a:ea typeface="黑体" panose="02010609060101010101" pitchFamily="49" charset="-122"/>
                          <a:cs typeface="Times New Roman" panose="02020603050405020304" pitchFamily="18" charset="0"/>
                        </a:rPr>
                        <m:t>𝑎𝑡𝑡𝑒𝑛𝑡𝑖𝑜𝑛</m:t>
                      </m:r>
                      <m:r>
                        <a:rPr lang="en-US" altLang="zh-CN" sz="2000" i="1">
                          <a:latin typeface="Cambria Math" charset="0"/>
                          <a:ea typeface="黑体" panose="02010609060101010101" pitchFamily="49" charset="-122"/>
                          <a:cs typeface="Times New Roman" panose="02020603050405020304" pitchFamily="18" charset="0"/>
                        </a:rPr>
                        <m:t>(</m:t>
                      </m:r>
                      <m:r>
                        <a:rPr lang="en-US" altLang="zh-CN" sz="2000" i="1">
                          <a:latin typeface="Cambria Math" charset="0"/>
                          <a:ea typeface="黑体" panose="02010609060101010101" pitchFamily="49" charset="-122"/>
                          <a:cs typeface="Times New Roman" panose="02020603050405020304" pitchFamily="18" charset="0"/>
                        </a:rPr>
                        <m:t>𝑥𝑡</m:t>
                      </m:r>
                      <m:r>
                        <a:rPr lang="en-US" altLang="zh-CN" sz="2000" i="1">
                          <a:latin typeface="Cambria Math" charset="0"/>
                          <a:ea typeface="黑体" panose="02010609060101010101" pitchFamily="49" charset="-122"/>
                          <a:cs typeface="Times New Roman" panose="02020603050405020304" pitchFamily="18" charset="0"/>
                        </a:rPr>
                        <m:t>)=</m:t>
                      </m:r>
                      <m:f>
                        <m:fPr>
                          <m:ctrlPr>
                            <a:rPr lang="mr-IN" altLang="zh-CN" sz="2000" i="1">
                              <a:latin typeface="Cambria Math" charset="0"/>
                              <a:ea typeface="黑体" panose="02010609060101010101" pitchFamily="49" charset="-122"/>
                              <a:cs typeface="Times New Roman" panose="02020603050405020304" pitchFamily="18" charset="0"/>
                            </a:rPr>
                          </m:ctrlPr>
                        </m:fPr>
                        <m:num>
                          <m:r>
                            <a:rPr lang="en-US" altLang="zh-CN" sz="2000" i="1">
                              <a:latin typeface="Cambria Math" charset="0"/>
                              <a:ea typeface="黑体" panose="02010609060101010101" pitchFamily="49" charset="-122"/>
                              <a:cs typeface="Times New Roman" panose="02020603050405020304" pitchFamily="18" charset="0"/>
                            </a:rPr>
                            <m:t>𝑒𝑥𝑝</m:t>
                          </m:r>
                          <m:r>
                            <a:rPr lang="en-US" altLang="zh-CN" sz="2000" i="1">
                              <a:latin typeface="Cambria Math" charset="0"/>
                              <a:ea typeface="黑体" panose="02010609060101010101" pitchFamily="49" charset="-122"/>
                              <a:cs typeface="Times New Roman" panose="02020603050405020304" pitchFamily="18" charset="0"/>
                            </a:rPr>
                            <m:t>⁡(</m:t>
                          </m:r>
                          <m:sSubSup>
                            <m:sSubSupPr>
                              <m:ctrlPr>
                                <a:rPr lang="en-US" altLang="zh-CN" sz="2000" i="1" smtClean="0">
                                  <a:latin typeface="Cambria Math" charset="0"/>
                                  <a:ea typeface="黑体" panose="02010609060101010101" pitchFamily="49" charset="-122"/>
                                  <a:cs typeface="Times New Roman" panose="02020603050405020304" pitchFamily="18" charset="0"/>
                                </a:rPr>
                              </m:ctrlPr>
                            </m:sSubSupPr>
                            <m:e>
                              <m:r>
                                <a:rPr lang="en-US" altLang="zh-CN" sz="2000" b="0" i="1" smtClean="0">
                                  <a:latin typeface="Cambria Math" charset="0"/>
                                  <a:ea typeface="黑体" panose="02010609060101010101" pitchFamily="49" charset="-122"/>
                                  <a:cs typeface="Times New Roman" panose="02020603050405020304" pitchFamily="18" charset="0"/>
                                </a:rPr>
                                <m:t>𝑊</m:t>
                              </m:r>
                            </m:e>
                            <m:sub>
                              <m:r>
                                <a:rPr lang="en-US" altLang="zh-CN" sz="2000" b="0" i="1" smtClean="0">
                                  <a:latin typeface="Cambria Math" charset="0"/>
                                  <a:ea typeface="黑体" panose="02010609060101010101" pitchFamily="49" charset="-122"/>
                                  <a:cs typeface="Times New Roman" panose="02020603050405020304" pitchFamily="18" charset="0"/>
                                </a:rPr>
                                <m:t>𝑤</m:t>
                              </m:r>
                            </m:sub>
                            <m:sup>
                              <m:sSub>
                                <m:sSubPr>
                                  <m:ctrlPr>
                                    <a:rPr lang="en-US" altLang="zh-CN" sz="2000" i="1" smtClean="0">
                                      <a:latin typeface="Cambria Math" charset="0"/>
                                      <a:ea typeface="黑体" panose="02010609060101010101" pitchFamily="49" charset="-122"/>
                                      <a:cs typeface="Times New Roman" panose="02020603050405020304" pitchFamily="18" charset="0"/>
                                    </a:rPr>
                                  </m:ctrlPr>
                                </m:sSubPr>
                                <m:e>
                                  <m:r>
                                    <a:rPr lang="en-US" altLang="zh-CN" sz="2000" b="0" i="1" smtClean="0">
                                      <a:latin typeface="Cambria Math" charset="0"/>
                                      <a:ea typeface="黑体" panose="02010609060101010101" pitchFamily="49" charset="-122"/>
                                      <a:cs typeface="Times New Roman" panose="02020603050405020304" pitchFamily="18" charset="0"/>
                                    </a:rPr>
                                    <m:t>𝑥</m:t>
                                  </m:r>
                                </m:e>
                                <m:sub>
                                  <m:r>
                                    <a:rPr lang="en-US" altLang="zh-CN" sz="2000" b="0" i="1" smtClean="0">
                                      <a:latin typeface="Cambria Math" charset="0"/>
                                      <a:ea typeface="黑体" panose="02010609060101010101" pitchFamily="49" charset="-122"/>
                                      <a:cs typeface="Times New Roman" panose="02020603050405020304" pitchFamily="18" charset="0"/>
                                    </a:rPr>
                                    <m:t>𝑡</m:t>
                                  </m:r>
                                </m:sub>
                              </m:sSub>
                            </m:sup>
                          </m:sSubSup>
                          <m:r>
                            <a:rPr lang="en-US" altLang="zh-CN" sz="2000" i="1" smtClean="0">
                              <a:latin typeface="Cambria Math" charset="0"/>
                              <a:ea typeface="Cambria Math" charset="0"/>
                              <a:cs typeface="Cambria Math" charset="0"/>
                            </a:rPr>
                            <m:t>∙</m:t>
                          </m:r>
                          <m:sSubSup>
                            <m:sSubSupPr>
                              <m:ctrlPr>
                                <a:rPr lang="en-US" altLang="zh-CN" sz="2000" i="1">
                                  <a:latin typeface="Cambria Math" charset="0"/>
                                  <a:ea typeface="黑体" panose="02010609060101010101" pitchFamily="49" charset="-122"/>
                                  <a:cs typeface="Times New Roman" panose="02020603050405020304" pitchFamily="18" charset="0"/>
                                </a:rPr>
                              </m:ctrlPr>
                            </m:sSubSupPr>
                            <m:e>
                              <m:r>
                                <a:rPr lang="en-US" altLang="zh-CN" sz="2000" i="1">
                                  <a:latin typeface="Cambria Math" charset="0"/>
                                  <a:ea typeface="黑体" panose="02010609060101010101" pitchFamily="49" charset="-122"/>
                                  <a:cs typeface="Times New Roman" panose="02020603050405020304" pitchFamily="18" charset="0"/>
                                </a:rPr>
                                <m:t>𝑊</m:t>
                              </m:r>
                            </m:e>
                            <m:sub>
                              <m:r>
                                <a:rPr lang="en-US" altLang="zh-CN" sz="2000" b="0" i="1" smtClean="0">
                                  <a:latin typeface="Cambria Math" charset="0"/>
                                  <a:ea typeface="黑体" panose="02010609060101010101" pitchFamily="49" charset="-122"/>
                                  <a:cs typeface="Times New Roman" panose="02020603050405020304" pitchFamily="18" charset="0"/>
                                </a:rPr>
                                <m:t>𝑐</m:t>
                              </m:r>
                            </m:sub>
                            <m:sup>
                              <m:sSub>
                                <m:sSubPr>
                                  <m:ctrlPr>
                                    <a:rPr lang="en-US" altLang="zh-CN" sz="2000" i="1">
                                      <a:latin typeface="Cambria Math" charset="0"/>
                                      <a:ea typeface="黑体" panose="02010609060101010101" pitchFamily="49" charset="-122"/>
                                      <a:cs typeface="Times New Roman" panose="02020603050405020304" pitchFamily="18" charset="0"/>
                                    </a:rPr>
                                  </m:ctrlPr>
                                </m:sSubPr>
                                <m:e>
                                  <m:r>
                                    <a:rPr lang="en-US" altLang="zh-CN" sz="2000" i="1">
                                      <a:latin typeface="Cambria Math" charset="0"/>
                                      <a:ea typeface="黑体" panose="02010609060101010101" pitchFamily="49" charset="-122"/>
                                      <a:cs typeface="Times New Roman" panose="02020603050405020304" pitchFamily="18" charset="0"/>
                                    </a:rPr>
                                    <m:t>𝑥</m:t>
                                  </m:r>
                                </m:e>
                                <m:sub>
                                  <m:r>
                                    <a:rPr lang="en-US" altLang="zh-CN" sz="2000" i="1">
                                      <a:latin typeface="Cambria Math" charset="0"/>
                                      <a:ea typeface="黑体" panose="02010609060101010101" pitchFamily="49" charset="-122"/>
                                      <a:cs typeface="Times New Roman" panose="02020603050405020304" pitchFamily="18" charset="0"/>
                                    </a:rPr>
                                    <m:t>𝑡</m:t>
                                  </m:r>
                                </m:sub>
                              </m:sSub>
                            </m:sup>
                          </m:sSubSup>
                          <m:r>
                            <a:rPr lang="en-US" altLang="zh-CN" sz="2000" i="1">
                              <a:latin typeface="Cambria Math" charset="0"/>
                              <a:ea typeface="黑体" panose="02010609060101010101" pitchFamily="49" charset="-122"/>
                              <a:cs typeface="Times New Roman" panose="02020603050405020304" pitchFamily="18" charset="0"/>
                            </a:rPr>
                            <m:t>)</m:t>
                          </m:r>
                        </m:num>
                        <m:den>
                          <m:nary>
                            <m:naryPr>
                              <m:chr m:val="∑"/>
                              <m:limLoc m:val="subSup"/>
                              <m:supHide m:val="on"/>
                              <m:ctrlPr>
                                <a:rPr lang="mr-IN" altLang="zh-CN" sz="2000" i="1">
                                  <a:latin typeface="Cambria Math" charset="0"/>
                                  <a:ea typeface="黑体" panose="02010609060101010101" pitchFamily="49" charset="-122"/>
                                  <a:cs typeface="Times New Roman" panose="02020603050405020304" pitchFamily="18" charset="0"/>
                                </a:rPr>
                              </m:ctrlPr>
                            </m:naryPr>
                            <m:sub>
                              <m:r>
                                <m:rPr>
                                  <m:brk m:alnAt="9"/>
                                </m:rPr>
                                <a:rPr lang="en-US" altLang="zh-CN" sz="2000" i="1">
                                  <a:latin typeface="Cambria Math" charset="0"/>
                                  <a:ea typeface="黑体" panose="02010609060101010101" pitchFamily="49" charset="-122"/>
                                  <a:cs typeface="Times New Roman" panose="02020603050405020304" pitchFamily="18" charset="0"/>
                                </a:rPr>
                                <m:t>𝑖</m:t>
                              </m:r>
                              <m:r>
                                <a:rPr lang="en-US" altLang="zh-CN" sz="2000" i="1">
                                  <a:latin typeface="Cambria Math" charset="0"/>
                                  <a:ea typeface="Cambria Math" charset="0"/>
                                  <a:cs typeface="Cambria Math" charset="0"/>
                                </a:rPr>
                                <m:t>∈[1,…,</m:t>
                              </m:r>
                              <m:r>
                                <a:rPr lang="en-US" altLang="zh-CN" sz="2000" i="1">
                                  <a:latin typeface="Cambria Math" charset="0"/>
                                  <a:ea typeface="Cambria Math" charset="0"/>
                                  <a:cs typeface="Cambria Math" charset="0"/>
                                </a:rPr>
                                <m:t>𝑛</m:t>
                              </m:r>
                              <m:r>
                                <a:rPr lang="en-US" altLang="zh-CN" sz="2000" i="1">
                                  <a:latin typeface="Cambria Math" charset="0"/>
                                  <a:ea typeface="Cambria Math" charset="0"/>
                                  <a:cs typeface="Cambria Math" charset="0"/>
                                </a:rPr>
                                <m:t>]</m:t>
                              </m:r>
                            </m:sub>
                            <m:sup/>
                            <m:e>
                              <m:r>
                                <a:rPr lang="en-US" altLang="zh-CN" sz="2000" i="1">
                                  <a:latin typeface="Cambria Math" charset="0"/>
                                  <a:ea typeface="黑体" panose="02010609060101010101" pitchFamily="49" charset="-122"/>
                                  <a:cs typeface="Times New Roman" panose="02020603050405020304" pitchFamily="18" charset="0"/>
                                </a:rPr>
                                <m:t>𝑒𝑥𝑝</m:t>
                              </m:r>
                              <m:r>
                                <a:rPr lang="en-US" altLang="zh-CN" sz="2000" i="1">
                                  <a:latin typeface="Cambria Math" charset="0"/>
                                  <a:ea typeface="黑体" panose="02010609060101010101" pitchFamily="49" charset="-122"/>
                                  <a:cs typeface="Times New Roman" panose="02020603050405020304" pitchFamily="18" charset="0"/>
                                </a:rPr>
                                <m:t>⁡(</m:t>
                              </m:r>
                              <m:sSubSup>
                                <m:sSubSupPr>
                                  <m:ctrlPr>
                                    <a:rPr lang="en-US" altLang="zh-CN" sz="2000" i="1">
                                      <a:latin typeface="Cambria Math" charset="0"/>
                                      <a:ea typeface="黑体" panose="02010609060101010101" pitchFamily="49" charset="-122"/>
                                      <a:cs typeface="Times New Roman" panose="02020603050405020304" pitchFamily="18" charset="0"/>
                                    </a:rPr>
                                  </m:ctrlPr>
                                </m:sSubSupPr>
                                <m:e>
                                  <m:r>
                                    <a:rPr lang="en-US" altLang="zh-CN" sz="2000" i="1">
                                      <a:latin typeface="Cambria Math" charset="0"/>
                                      <a:ea typeface="黑体" panose="02010609060101010101" pitchFamily="49" charset="-122"/>
                                      <a:cs typeface="Times New Roman" panose="02020603050405020304" pitchFamily="18" charset="0"/>
                                    </a:rPr>
                                    <m:t>𝑊</m:t>
                                  </m:r>
                                </m:e>
                                <m:sub>
                                  <m:r>
                                    <a:rPr lang="en-US" altLang="zh-CN" sz="2000" i="1">
                                      <a:latin typeface="Cambria Math" charset="0"/>
                                      <a:ea typeface="黑体" panose="02010609060101010101" pitchFamily="49" charset="-122"/>
                                      <a:cs typeface="Times New Roman" panose="02020603050405020304" pitchFamily="18" charset="0"/>
                                    </a:rPr>
                                    <m:t>𝑤</m:t>
                                  </m:r>
                                </m:sub>
                                <m:sup>
                                  <m:sSub>
                                    <m:sSubPr>
                                      <m:ctrlPr>
                                        <a:rPr lang="en-US" altLang="zh-CN" sz="2000" i="1">
                                          <a:latin typeface="Cambria Math" charset="0"/>
                                          <a:ea typeface="黑体" panose="02010609060101010101" pitchFamily="49" charset="-122"/>
                                          <a:cs typeface="Times New Roman" panose="02020603050405020304" pitchFamily="18" charset="0"/>
                                        </a:rPr>
                                      </m:ctrlPr>
                                    </m:sSubPr>
                                    <m:e>
                                      <m:r>
                                        <a:rPr lang="en-US" altLang="zh-CN" sz="2000" i="1">
                                          <a:latin typeface="Cambria Math" charset="0"/>
                                          <a:ea typeface="黑体" panose="02010609060101010101" pitchFamily="49" charset="-122"/>
                                          <a:cs typeface="Times New Roman" panose="02020603050405020304" pitchFamily="18" charset="0"/>
                                        </a:rPr>
                                        <m:t>𝑥</m:t>
                                      </m:r>
                                    </m:e>
                                    <m:sub>
                                      <m:r>
                                        <a:rPr lang="en-US" altLang="zh-CN" sz="2000" b="0" i="1" smtClean="0">
                                          <a:latin typeface="Cambria Math" charset="0"/>
                                          <a:ea typeface="黑体" panose="02010609060101010101" pitchFamily="49" charset="-122"/>
                                          <a:cs typeface="Times New Roman" panose="02020603050405020304" pitchFamily="18" charset="0"/>
                                        </a:rPr>
                                        <m:t>𝑖</m:t>
                                      </m:r>
                                    </m:sub>
                                  </m:sSub>
                                </m:sup>
                              </m:sSubSup>
                              <m:r>
                                <a:rPr lang="en-US" altLang="zh-CN" sz="2000" i="1">
                                  <a:latin typeface="Cambria Math" charset="0"/>
                                  <a:ea typeface="Cambria Math" charset="0"/>
                                  <a:cs typeface="Cambria Math" charset="0"/>
                                </a:rPr>
                                <m:t>∙</m:t>
                              </m:r>
                              <m:sSubSup>
                                <m:sSubSupPr>
                                  <m:ctrlPr>
                                    <a:rPr lang="en-US" altLang="zh-CN" sz="2000" i="1">
                                      <a:latin typeface="Cambria Math" charset="0"/>
                                      <a:ea typeface="黑体" panose="02010609060101010101" pitchFamily="49" charset="-122"/>
                                      <a:cs typeface="Times New Roman" panose="02020603050405020304" pitchFamily="18" charset="0"/>
                                    </a:rPr>
                                  </m:ctrlPr>
                                </m:sSubSupPr>
                                <m:e>
                                  <m:r>
                                    <a:rPr lang="en-US" altLang="zh-CN" sz="2000" i="1">
                                      <a:latin typeface="Cambria Math" charset="0"/>
                                      <a:ea typeface="黑体" panose="02010609060101010101" pitchFamily="49" charset="-122"/>
                                      <a:cs typeface="Times New Roman" panose="02020603050405020304" pitchFamily="18" charset="0"/>
                                    </a:rPr>
                                    <m:t>𝑊</m:t>
                                  </m:r>
                                </m:e>
                                <m:sub>
                                  <m:r>
                                    <a:rPr lang="en-US" altLang="zh-CN" sz="2000" i="1">
                                      <a:latin typeface="Cambria Math" charset="0"/>
                                      <a:ea typeface="黑体" panose="02010609060101010101" pitchFamily="49" charset="-122"/>
                                      <a:cs typeface="Times New Roman" panose="02020603050405020304" pitchFamily="18" charset="0"/>
                                    </a:rPr>
                                    <m:t>𝑐</m:t>
                                  </m:r>
                                </m:sub>
                                <m:sup>
                                  <m:sSub>
                                    <m:sSubPr>
                                      <m:ctrlPr>
                                        <a:rPr lang="en-US" altLang="zh-CN" sz="2000" i="1">
                                          <a:latin typeface="Cambria Math" charset="0"/>
                                          <a:ea typeface="黑体" panose="02010609060101010101" pitchFamily="49" charset="-122"/>
                                          <a:cs typeface="Times New Roman" panose="02020603050405020304" pitchFamily="18" charset="0"/>
                                        </a:rPr>
                                      </m:ctrlPr>
                                    </m:sSubPr>
                                    <m:e>
                                      <m:r>
                                        <a:rPr lang="en-US" altLang="zh-CN" sz="2000" i="1">
                                          <a:latin typeface="Cambria Math" charset="0"/>
                                          <a:ea typeface="黑体" panose="02010609060101010101" pitchFamily="49" charset="-122"/>
                                          <a:cs typeface="Times New Roman" panose="02020603050405020304" pitchFamily="18" charset="0"/>
                                        </a:rPr>
                                        <m:t>𝑥</m:t>
                                      </m:r>
                                    </m:e>
                                    <m:sub>
                                      <m:r>
                                        <a:rPr lang="en-US" altLang="zh-CN" sz="2000" b="0" i="1" smtClean="0">
                                          <a:latin typeface="Cambria Math" charset="0"/>
                                          <a:ea typeface="黑体" panose="02010609060101010101" pitchFamily="49" charset="-122"/>
                                          <a:cs typeface="Times New Roman" panose="02020603050405020304" pitchFamily="18" charset="0"/>
                                        </a:rPr>
                                        <m:t>𝑖</m:t>
                                      </m:r>
                                    </m:sub>
                                  </m:sSub>
                                </m:sup>
                              </m:sSubSup>
                              <m:r>
                                <a:rPr lang="en-US" altLang="zh-CN" sz="2000" i="1">
                                  <a:latin typeface="Cambria Math" charset="0"/>
                                  <a:ea typeface="黑体" panose="02010609060101010101" pitchFamily="49" charset="-122"/>
                                  <a:cs typeface="Times New Roman" panose="02020603050405020304" pitchFamily="18" charset="0"/>
                                </a:rPr>
                                <m:t>)</m:t>
                              </m:r>
                            </m:e>
                          </m:nary>
                        </m:den>
                      </m:f>
                    </m:oMath>
                  </a14:m>
                  <a:endParaRPr lang="en-US" altLang="zh-CN" sz="2400" b="1" i="1" dirty="0">
                    <a:solidFill>
                      <a:sysClr val="windowText" lastClr="0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fontAlgn="auto">
                    <a:lnSpc>
                      <a:spcPct val="150000"/>
                    </a:lnSpc>
                    <a:spcBef>
                      <a:spcPts val="1200"/>
                    </a:spcBef>
                    <a:spcAft>
                      <a:spcPts val="0"/>
                    </a:spcAft>
                    <a:buClr>
                      <a:schemeClr val="tx1"/>
                    </a:buClr>
                    <a:buSzPct val="70000"/>
                    <a:buFont typeface="Wingdings" charset="2"/>
                    <a:buChar char="u"/>
                    <a:defRPr/>
                  </a:pP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marL="800100" lvl="1" indent="-457200" fontAlgn="auto">
                    <a:lnSpc>
                      <a:spcPct val="150000"/>
                    </a:lnSpc>
                    <a:spcAft>
                      <a:spcPts val="0"/>
                    </a:spcAft>
                    <a:buClr>
                      <a:schemeClr val="tx1"/>
                    </a:buClr>
                    <a:buSzPct val="70000"/>
                    <a:buFont typeface="Wingdings" charset="2"/>
                    <a:buChar char="u"/>
                    <a:defRPr/>
                  </a:pPr>
                  <a:endParaRPr lang="en-US" altLang="zh-CN" sz="2800" b="1" dirty="0" smtClean="0">
                    <a:solidFill>
                      <a:sysClr val="windowText" lastClr="000000"/>
                    </a:solidFill>
                    <a:latin typeface="Times New Roman" panose="02020603050405020304" pitchFamily="18" charset="0"/>
                    <a:ea typeface="黑体" panose="02010609060101010101" pitchFamily="49" charset="-122"/>
                    <a:cs typeface="Times New Roman" panose="02020603050405020304" pitchFamily="18" charset="0"/>
                  </a:endParaRPr>
                </a:p>
                <a:p>
                  <a:pPr marL="800100" lvl="1" indent="-457200" fontAlgn="auto">
                    <a:lnSpc>
                      <a:spcPct val="150000"/>
                    </a:lnSpc>
                    <a:spcAft>
                      <a:spcPts val="0"/>
                    </a:spcAft>
                    <a:buClr>
                      <a:schemeClr val="tx1"/>
                    </a:buClr>
                    <a:buSzPct val="70000"/>
                    <a:buFont typeface="Wingdings" charset="2"/>
                    <a:buChar char="u"/>
                    <a:defRPr/>
                  </a:pPr>
                  <a:endParaRPr lang="zh-CN" altLang="en-US" sz="2800" b="1" dirty="0">
                    <a:solidFill>
                      <a:sysClr val="windowText" lastClr="000000"/>
                    </a:solidFill>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6" name="标题 1"/>
                <p:cNvSpPr txBox="1">
                  <a:spLocks noRot="1" noChangeAspect="1" noMove="1" noResize="1" noEditPoints="1" noAdjustHandles="1" noChangeArrowheads="1" noChangeShapeType="1" noTextEdit="1"/>
                </p:cNvSpPr>
                <p:nvPr/>
              </p:nvSpPr>
              <p:spPr>
                <a:xfrm>
                  <a:off x="471572" y="747928"/>
                  <a:ext cx="8184314" cy="5591081"/>
                </a:xfrm>
                <a:prstGeom prst="rect">
                  <a:avLst/>
                </a:prstGeom>
                <a:blipFill rotWithShape="0">
                  <a:blip r:embed="rId3"/>
                  <a:stretch>
                    <a:fillRect l="-670"/>
                  </a:stretch>
                </a:blipFill>
              </p:spPr>
              <p:txBody>
                <a:bodyPr/>
                <a:lstStyle/>
                <a:p>
                  <a:r>
                    <a:rPr lang="zh-CN" altLang="en-US">
                      <a:noFill/>
                    </a:rPr>
                    <a:t> </a:t>
                  </a:r>
                </a:p>
              </p:txBody>
            </p:sp>
          </mc:Fallback>
        </mc:AlternateContent>
        <p:sp>
          <p:nvSpPr>
            <p:cNvPr id="7" name="TextBox 52"/>
            <p:cNvSpPr txBox="1"/>
            <p:nvPr/>
          </p:nvSpPr>
          <p:spPr>
            <a:xfrm>
              <a:off x="5583387" y="4018598"/>
              <a:ext cx="3414409" cy="763916"/>
            </a:xfrm>
            <a:prstGeom prst="rect">
              <a:avLst/>
            </a:prstGeom>
            <a:noFill/>
            <a:ln w="19050">
              <a:solidFill>
                <a:srgbClr val="FF0000"/>
              </a:solidFill>
              <a:prstDash val="sysDot"/>
            </a:ln>
          </p:spPr>
          <p:txBody>
            <a:bodyPr wrap="square" rtlCol="0">
              <a:spAutoFit/>
            </a:bodyPr>
            <a:lstStyle/>
            <a:p>
              <a:pPr algn="ctr"/>
              <a:r>
                <a:rPr lang="zh-CN" altLang="en-US" sz="2000" b="1" dirty="0" smtClean="0">
                  <a:solidFill>
                    <a:schemeClr val="tx1"/>
                  </a:solidFill>
                  <a:latin typeface="黑体" panose="02010609060101010101" pitchFamily="49" charset="-122"/>
                  <a:ea typeface="黑体" panose="02010609060101010101" pitchFamily="49" charset="-122"/>
                  <a:cs typeface="Times New Roman" panose="02020603050405020304" pitchFamily="18" charset="0"/>
                </a:rPr>
                <a:t>词性</a:t>
              </a:r>
              <a:r>
                <a:rPr lang="en-US" altLang="zh-CN" sz="2000" b="1" dirty="0">
                  <a:solidFill>
                    <a:schemeClr val="tx1"/>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b="1" dirty="0" smtClean="0">
                  <a:solidFill>
                    <a:schemeClr val="tx1"/>
                  </a:solidFill>
                  <a:latin typeface="黑体" panose="02010609060101010101" pitchFamily="49" charset="-122"/>
                  <a:ea typeface="黑体" panose="02010609060101010101" pitchFamily="49" charset="-122"/>
                  <a:cs typeface="Times New Roman" panose="02020603050405020304" pitchFamily="18" charset="0"/>
                </a:rPr>
                <a:t>组合语法范畴标签向量</a:t>
              </a:r>
              <a:endParaRPr lang="en-US" altLang="zh-CN" sz="2000" b="1" dirty="0" smtClean="0">
                <a:solidFill>
                  <a:schemeClr val="tx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8" name="TextBox 69"/>
            <p:cNvSpPr txBox="1"/>
            <p:nvPr/>
          </p:nvSpPr>
          <p:spPr>
            <a:xfrm>
              <a:off x="3726063" y="4018598"/>
              <a:ext cx="1633973" cy="763916"/>
            </a:xfrm>
            <a:prstGeom prst="rect">
              <a:avLst/>
            </a:prstGeom>
            <a:noFill/>
            <a:ln w="19050">
              <a:solidFill>
                <a:srgbClr val="FF0000"/>
              </a:solidFill>
              <a:prstDash val="sysDot"/>
            </a:ln>
          </p:spPr>
          <p:txBody>
            <a:bodyPr wrap="square" rtlCol="0">
              <a:spAutoFit/>
            </a:bodyPr>
            <a:lstStyle/>
            <a:p>
              <a:pPr algn="ctr"/>
              <a:r>
                <a:rPr lang="zh-CN" altLang="en-US" sz="2000" b="1" dirty="0" smtClean="0">
                  <a:solidFill>
                    <a:schemeClr val="tx1"/>
                  </a:solidFill>
                  <a:latin typeface="黑体" panose="02010609060101010101" pitchFamily="49" charset="-122"/>
                  <a:ea typeface="黑体" panose="02010609060101010101" pitchFamily="49" charset="-122"/>
                  <a:cs typeface="Times New Roman" panose="02020603050405020304" pitchFamily="18" charset="0"/>
                </a:rPr>
                <a:t>词汇向量</a:t>
              </a:r>
              <a:endParaRPr lang="en-US" altLang="zh-CN" sz="2000" b="1" dirty="0" smtClean="0">
                <a:solidFill>
                  <a:schemeClr val="tx1"/>
                </a:solidFill>
                <a:latin typeface="黑体" panose="02010609060101010101" pitchFamily="49" charset="-122"/>
                <a:ea typeface="黑体" panose="02010609060101010101" pitchFamily="49" charset="-122"/>
                <a:cs typeface="Times New Roman" panose="02020603050405020304" pitchFamily="18" charset="0"/>
              </a:endParaRPr>
            </a:p>
          </p:txBody>
        </p:sp>
        <p:cxnSp>
          <p:nvCxnSpPr>
            <p:cNvPr id="9" name="直线箭头连接符 8"/>
            <p:cNvCxnSpPr/>
            <p:nvPr/>
          </p:nvCxnSpPr>
          <p:spPr>
            <a:xfrm>
              <a:off x="4641362" y="4801371"/>
              <a:ext cx="718674" cy="382666"/>
            </a:xfrm>
            <a:prstGeom prst="straightConnector1">
              <a:avLst/>
            </a:prstGeom>
            <a:ln w="190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 name="直线箭头连接符 9"/>
            <p:cNvCxnSpPr/>
            <p:nvPr/>
          </p:nvCxnSpPr>
          <p:spPr>
            <a:xfrm flipH="1">
              <a:off x="6045033" y="4801371"/>
              <a:ext cx="1343871" cy="382666"/>
            </a:xfrm>
            <a:prstGeom prst="straightConnector1">
              <a:avLst/>
            </a:prstGeom>
            <a:ln w="190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nvSpPr>
        <p:spPr>
          <a:xfrm>
            <a:off x="8319514" y="6335075"/>
            <a:ext cx="736600" cy="307777"/>
          </a:xfrm>
          <a:prstGeom prst="rect">
            <a:avLst/>
          </a:prstGeom>
          <a:noFill/>
        </p:spPr>
        <p:txBody>
          <a:bodyPr wrap="square" rtlCol="0">
            <a:spAutoFit/>
          </a:bodyPr>
          <a:lstStyle/>
          <a:p>
            <a:r>
              <a:rPr kumimoji="1" lang="en-US" altLang="zh-CN" b="1" smtClean="0">
                <a:latin typeface="SimHei" charset="-122"/>
                <a:ea typeface="SimHei" charset="-122"/>
                <a:cs typeface="SimHei" charset="-122"/>
              </a:rPr>
              <a:t>10/30</a:t>
            </a:r>
            <a:endParaRPr kumimoji="1" lang="zh-CN" altLang="en-US" b="1" dirty="0">
              <a:latin typeface="SimHei" charset="-122"/>
              <a:ea typeface="SimHei" charset="-122"/>
              <a:cs typeface="SimHei" charset="-122"/>
            </a:endParaRPr>
          </a:p>
        </p:txBody>
      </p:sp>
    </p:spTree>
    <p:extLst>
      <p:ext uri="{BB962C8B-B14F-4D97-AF65-F5344CB8AC3E}">
        <p14:creationId xmlns:p14="http://schemas.microsoft.com/office/powerpoint/2010/main" val="33581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000" y="1665221"/>
            <a:ext cx="7674600" cy="4214623"/>
          </a:xfrm>
          <a:prstGeom prst="rect">
            <a:avLst/>
          </a:prstGeom>
        </p:spPr>
      </p:pic>
      <p:sp>
        <p:nvSpPr>
          <p:cNvPr id="4" name="矩形 3"/>
          <p:cNvSpPr/>
          <p:nvPr/>
        </p:nvSpPr>
        <p:spPr>
          <a:xfrm>
            <a:off x="1060751" y="4093079"/>
            <a:ext cx="4984450" cy="763930"/>
          </a:xfrm>
          <a:prstGeom prst="rect">
            <a:avLst/>
          </a:prstGeom>
          <a:noFill/>
          <a:ln w="28575" cmpd="thickThi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p:nvSpPr>
        <p:spPr>
          <a:xfrm>
            <a:off x="679889" y="938008"/>
            <a:ext cx="6571030" cy="523220"/>
          </a:xfrm>
          <a:prstGeom prst="rect">
            <a:avLst/>
          </a:prstGeom>
        </p:spPr>
        <p:txBody>
          <a:bodyPr wrap="none">
            <a:spAutoFit/>
          </a:bodyPr>
          <a:lstStyle/>
          <a:p>
            <a:pPr marL="457200" indent="-457200">
              <a:buClr>
                <a:schemeClr val="tx1"/>
              </a:buClr>
              <a:buSzPct val="70000"/>
              <a:buFont typeface="Wingdings" charset="2"/>
              <a:buChar char="u"/>
            </a:pPr>
            <a:r>
              <a:rPr kumimoji="1" lang="zh-CN" altLang="en-US" sz="2800" b="1" dirty="0" smtClean="0">
                <a:latin typeface="黑体" panose="02010609060101010101" pitchFamily="49" charset="-122"/>
                <a:ea typeface="黑体" panose="02010609060101010101" pitchFamily="49" charset="-122"/>
              </a:rPr>
              <a:t>人类注意力机制启发的句子表示模型</a:t>
            </a:r>
            <a:endParaRPr kumimoji="1" lang="en-US" altLang="zh-CN" sz="2800" b="1" dirty="0">
              <a:solidFill>
                <a:schemeClr val="tx1"/>
              </a:solidFill>
              <a:latin typeface="黑体" panose="02010609060101010101" pitchFamily="49" charset="-122"/>
              <a:ea typeface="黑体" panose="02010609060101010101" pitchFamily="49" charset="-122"/>
            </a:endParaRPr>
          </a:p>
        </p:txBody>
      </p:sp>
      <p:sp>
        <p:nvSpPr>
          <p:cNvPr id="6" name="椭圆形标注 5"/>
          <p:cNvSpPr/>
          <p:nvPr/>
        </p:nvSpPr>
        <p:spPr>
          <a:xfrm>
            <a:off x="6057901" y="3644900"/>
            <a:ext cx="2565399" cy="1041400"/>
          </a:xfrm>
          <a:prstGeom prst="wedgeEllipseCallout">
            <a:avLst>
              <a:gd name="adj1" fmla="val -52593"/>
              <a:gd name="adj2" fmla="val 30724"/>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8319514" y="6335075"/>
            <a:ext cx="736600" cy="307777"/>
          </a:xfrm>
          <a:prstGeom prst="rect">
            <a:avLst/>
          </a:prstGeom>
          <a:noFill/>
        </p:spPr>
        <p:txBody>
          <a:bodyPr wrap="square" rtlCol="0">
            <a:spAutoFit/>
          </a:bodyPr>
          <a:lstStyle/>
          <a:p>
            <a:r>
              <a:rPr kumimoji="1" lang="en-US" altLang="zh-CN" b="1" dirty="0" smtClean="0">
                <a:latin typeface="SimHei" charset="-122"/>
                <a:ea typeface="SimHei" charset="-122"/>
                <a:cs typeface="SimHei" charset="-122"/>
              </a:rPr>
              <a:t>11/30</a:t>
            </a:r>
            <a:endParaRPr kumimoji="1" lang="zh-CN" altLang="en-US" b="1" dirty="0">
              <a:latin typeface="SimHei" charset="-122"/>
              <a:ea typeface="SimHei" charset="-122"/>
              <a:cs typeface="SimHei" charset="-122"/>
            </a:endParaRPr>
          </a:p>
        </p:txBody>
      </p:sp>
    </p:spTree>
    <p:extLst>
      <p:ext uri="{BB962C8B-B14F-4D97-AF65-F5344CB8AC3E}">
        <p14:creationId xmlns:p14="http://schemas.microsoft.com/office/powerpoint/2010/main" val="372704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1537974108"/>
              </p:ext>
            </p:extLst>
          </p:nvPr>
        </p:nvGraphicFramePr>
        <p:xfrm>
          <a:off x="867172" y="2769036"/>
          <a:ext cx="7587455" cy="2698060"/>
        </p:xfrm>
        <a:graphic>
          <a:graphicData uri="http://schemas.openxmlformats.org/drawingml/2006/table">
            <a:tbl>
              <a:tblPr firstRow="1" bandRow="1">
                <a:tableStyleId>{9D7B26C5-4107-4FEC-AEDC-1716B250A1EF}</a:tableStyleId>
              </a:tblPr>
              <a:tblGrid>
                <a:gridCol w="1677074">
                  <a:extLst>
                    <a:ext uri="{9D8B030D-6E8A-4147-A177-3AD203B41FA5}">
                      <a16:colId xmlns:a16="http://schemas.microsoft.com/office/drawing/2014/main" xmlns="" val="20000"/>
                    </a:ext>
                  </a:extLst>
                </a:gridCol>
                <a:gridCol w="1046281">
                  <a:extLst>
                    <a:ext uri="{9D8B030D-6E8A-4147-A177-3AD203B41FA5}">
                      <a16:colId xmlns:a16="http://schemas.microsoft.com/office/drawing/2014/main" xmlns="" val="20001"/>
                    </a:ext>
                  </a:extLst>
                </a:gridCol>
                <a:gridCol w="949648">
                  <a:extLst>
                    <a:ext uri="{9D8B030D-6E8A-4147-A177-3AD203B41FA5}">
                      <a16:colId xmlns:a16="http://schemas.microsoft.com/office/drawing/2014/main" xmlns="" val="20002"/>
                    </a:ext>
                  </a:extLst>
                </a:gridCol>
                <a:gridCol w="980752">
                  <a:extLst>
                    <a:ext uri="{9D8B030D-6E8A-4147-A177-3AD203B41FA5}">
                      <a16:colId xmlns:a16="http://schemas.microsoft.com/office/drawing/2014/main" xmlns="" val="20003"/>
                    </a:ext>
                  </a:extLst>
                </a:gridCol>
                <a:gridCol w="1206500">
                  <a:extLst>
                    <a:ext uri="{9D8B030D-6E8A-4147-A177-3AD203B41FA5}">
                      <a16:colId xmlns:a16="http://schemas.microsoft.com/office/drawing/2014/main" xmlns="" val="20004"/>
                    </a:ext>
                  </a:extLst>
                </a:gridCol>
                <a:gridCol w="889000">
                  <a:extLst>
                    <a:ext uri="{9D8B030D-6E8A-4147-A177-3AD203B41FA5}">
                      <a16:colId xmlns:a16="http://schemas.microsoft.com/office/drawing/2014/main" xmlns="" val="20005"/>
                    </a:ext>
                  </a:extLst>
                </a:gridCol>
                <a:gridCol w="838200"/>
              </a:tblGrid>
              <a:tr h="761563">
                <a:tc>
                  <a:txBody>
                    <a:bodyPr/>
                    <a:lstStyle/>
                    <a:p>
                      <a:pPr algn="ctr"/>
                      <a:r>
                        <a:rPr lang="en-US" altLang="zh-CN" sz="2000" dirty="0" smtClean="0">
                          <a:latin typeface="Times New Roman" panose="02020603050405020304" pitchFamily="18" charset="0"/>
                          <a:cs typeface="Times New Roman" panose="02020603050405020304" pitchFamily="18" charset="0"/>
                        </a:rPr>
                        <a:t>Reading time/word</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smtClean="0">
                          <a:latin typeface="Times New Roman" panose="02020603050405020304" pitchFamily="18" charset="0"/>
                          <a:cs typeface="Times New Roman" panose="02020603050405020304" pitchFamily="18" charset="0"/>
                        </a:rPr>
                        <a:t>the</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smtClean="0">
                          <a:latin typeface="Times New Roman" panose="02020603050405020304" pitchFamily="18" charset="0"/>
                          <a:cs typeface="Times New Roman" panose="02020603050405020304" pitchFamily="18" charset="0"/>
                        </a:rPr>
                        <a:t>two</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smtClean="0">
                          <a:latin typeface="Times New Roman" panose="02020603050405020304" pitchFamily="18" charset="0"/>
                          <a:cs typeface="Times New Roman" panose="02020603050405020304" pitchFamily="18" charset="0"/>
                        </a:rPr>
                        <a:t>young</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smtClean="0">
                          <a:latin typeface="Times New Roman" panose="02020603050405020304" pitchFamily="18" charset="0"/>
                          <a:cs typeface="Times New Roman" panose="02020603050405020304" pitchFamily="18" charset="0"/>
                        </a:rPr>
                        <a:t>s</a:t>
                      </a:r>
                      <a:r>
                        <a:rPr lang="en-US" altLang="zh-CN" sz="2000" smtClean="0">
                          <a:latin typeface="Times New Roman" panose="02020603050405020304" pitchFamily="18" charset="0"/>
                          <a:cs typeface="Times New Roman" panose="02020603050405020304" pitchFamily="18" charset="0"/>
                        </a:rPr>
                        <a:t>ea-lions</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smtClean="0">
                          <a:latin typeface="Times New Roman" panose="02020603050405020304" pitchFamily="18" charset="0"/>
                          <a:cs typeface="Times New Roman" panose="02020603050405020304" pitchFamily="18" charset="0"/>
                        </a:rPr>
                        <a:t>took</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mr-IN" altLang="zh-CN" sz="2000" dirty="0" smtClean="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647700">
                <a:tc>
                  <a:txBody>
                    <a:bodyPr/>
                    <a:lstStyle/>
                    <a:p>
                      <a:pPr algn="ctr"/>
                      <a:r>
                        <a:rPr lang="en-US" altLang="zh-CN" sz="2000" b="1" dirty="0" err="1" smtClean="0">
                          <a:latin typeface="Times New Roman" panose="02020603050405020304" pitchFamily="18" charset="0"/>
                          <a:cs typeface="Times New Roman" panose="02020603050405020304" pitchFamily="18" charset="0"/>
                        </a:rPr>
                        <a:t>RTfpass</a:t>
                      </a:r>
                      <a:endParaRPr lang="zh-CN" altLang="en-US" sz="2000" b="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smtClean="0">
                          <a:latin typeface="Times New Roman" panose="02020603050405020304" pitchFamily="18" charset="0"/>
                          <a:cs typeface="Times New Roman" panose="02020603050405020304" pitchFamily="18" charset="0"/>
                        </a:rPr>
                        <a:t>27.2</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smtClean="0">
                          <a:latin typeface="Times New Roman" panose="02020603050405020304" pitchFamily="18" charset="0"/>
                          <a:cs typeface="Times New Roman" panose="02020603050405020304" pitchFamily="18" charset="0"/>
                        </a:rPr>
                        <a:t>138.7</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smtClean="0">
                          <a:latin typeface="Times New Roman" panose="02020603050405020304" pitchFamily="18" charset="0"/>
                          <a:cs typeface="Times New Roman" panose="02020603050405020304" pitchFamily="18" charset="0"/>
                        </a:rPr>
                        <a:t>155.5</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smtClean="0">
                          <a:latin typeface="Times New Roman" panose="02020603050405020304" pitchFamily="18" charset="0"/>
                          <a:cs typeface="Times New Roman" panose="02020603050405020304" pitchFamily="18" charset="0"/>
                        </a:rPr>
                        <a:t>314.8</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smtClean="0">
                          <a:latin typeface="Times New Roman" panose="02020603050405020304" pitchFamily="18" charset="0"/>
                          <a:cs typeface="Times New Roman" panose="02020603050405020304" pitchFamily="18" charset="0"/>
                        </a:rPr>
                        <a:t>169.3</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mr-IN" altLang="zh-CN" sz="2000" dirty="0" smtClean="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6477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err="1" smtClean="0">
                          <a:latin typeface="Times New Roman" panose="02020603050405020304" pitchFamily="18" charset="0"/>
                          <a:cs typeface="Times New Roman" panose="02020603050405020304" pitchFamily="18" charset="0"/>
                        </a:rPr>
                        <a:t>RTgopast</a:t>
                      </a:r>
                      <a:endParaRPr lang="zh-CN" altLang="en-US" sz="2000" b="1" dirty="0" smtClean="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smtClean="0">
                          <a:latin typeface="Times New Roman" panose="02020603050405020304" pitchFamily="18" charset="0"/>
                          <a:cs typeface="Times New Roman" panose="02020603050405020304" pitchFamily="18" charset="0"/>
                        </a:rPr>
                        <a:t>27.2</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smtClean="0">
                          <a:latin typeface="Times New Roman" panose="02020603050405020304" pitchFamily="18" charset="0"/>
                          <a:cs typeface="Times New Roman" panose="02020603050405020304" pitchFamily="18" charset="0"/>
                        </a:rPr>
                        <a:t>138.7</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smtClean="0">
                          <a:latin typeface="Times New Roman" panose="02020603050405020304" pitchFamily="18" charset="0"/>
                          <a:cs typeface="Times New Roman" panose="02020603050405020304" pitchFamily="18" charset="0"/>
                        </a:rPr>
                        <a:t>178.4</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smtClean="0">
                          <a:latin typeface="Times New Roman" panose="02020603050405020304" pitchFamily="18" charset="0"/>
                          <a:cs typeface="Times New Roman" panose="02020603050405020304" pitchFamily="18" charset="0"/>
                        </a:rPr>
                        <a:t>426.1</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smtClean="0">
                          <a:latin typeface="Times New Roman" panose="02020603050405020304" pitchFamily="18" charset="0"/>
                          <a:cs typeface="Times New Roman" panose="02020603050405020304" pitchFamily="18" charset="0"/>
                        </a:rPr>
                        <a:t>180.9</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mr-IN" altLang="zh-CN" sz="2000" dirty="0" smtClean="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641097">
                <a:tc>
                  <a:txBody>
                    <a:bodyPr/>
                    <a:lstStyle/>
                    <a:p>
                      <a:pPr algn="ctr"/>
                      <a:r>
                        <a:rPr lang="en-US" altLang="zh-CN" sz="2000" b="1" dirty="0" err="1" smtClean="0">
                          <a:latin typeface="Times New Roman" panose="02020603050405020304" pitchFamily="18" charset="0"/>
                          <a:cs typeface="Times New Roman" panose="02020603050405020304" pitchFamily="18" charset="0"/>
                        </a:rPr>
                        <a:t>RTrb</a:t>
                      </a:r>
                      <a:endParaRPr lang="zh-CN" altLang="en-US" sz="2000" b="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smtClean="0">
                          <a:latin typeface="Times New Roman" panose="02020603050405020304" pitchFamily="18" charset="0"/>
                          <a:cs typeface="Times New Roman" panose="02020603050405020304" pitchFamily="18" charset="0"/>
                        </a:rPr>
                        <a:t>27.2</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smtClean="0">
                          <a:latin typeface="Times New Roman" panose="02020603050405020304" pitchFamily="18" charset="0"/>
                          <a:cs typeface="Times New Roman" panose="02020603050405020304" pitchFamily="18" charset="0"/>
                        </a:rPr>
                        <a:t>138.7</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smtClean="0">
                          <a:latin typeface="Times New Roman" panose="02020603050405020304" pitchFamily="18" charset="0"/>
                          <a:cs typeface="Times New Roman" panose="02020603050405020304" pitchFamily="18" charset="0"/>
                        </a:rPr>
                        <a:t>155.5</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smtClean="0">
                          <a:latin typeface="Times New Roman" panose="02020603050405020304" pitchFamily="18" charset="0"/>
                          <a:cs typeface="Times New Roman" panose="02020603050405020304" pitchFamily="18" charset="0"/>
                        </a:rPr>
                        <a:t>339.2</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smtClean="0">
                          <a:latin typeface="Times New Roman" panose="02020603050405020304" pitchFamily="18" charset="0"/>
                          <a:cs typeface="Times New Roman" panose="02020603050405020304" pitchFamily="18" charset="0"/>
                        </a:rPr>
                        <a:t>169.3</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mr-IN" altLang="zh-CN" sz="2000" dirty="0" smtClean="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bl>
          </a:graphicData>
        </a:graphic>
      </p:graphicFrame>
      <p:sp>
        <p:nvSpPr>
          <p:cNvPr id="4" name="TextBox 6"/>
          <p:cNvSpPr txBox="1"/>
          <p:nvPr/>
        </p:nvSpPr>
        <p:spPr>
          <a:xfrm>
            <a:off x="758700" y="1186640"/>
            <a:ext cx="6917278" cy="1046440"/>
          </a:xfrm>
          <a:prstGeom prst="rect">
            <a:avLst/>
          </a:prstGeom>
          <a:noFill/>
        </p:spPr>
        <p:txBody>
          <a:bodyPr wrap="none" rtlCol="0">
            <a:spAutoFit/>
          </a:bodyPr>
          <a:lstStyle/>
          <a:p>
            <a:pPr marL="342900" indent="-342900" algn="l">
              <a:buClr>
                <a:schemeClr val="tx1"/>
              </a:buClr>
              <a:buSzPct val="70000"/>
              <a:buFont typeface="Wingdings" charset="2"/>
              <a:buChar char="u"/>
            </a:pPr>
            <a:r>
              <a:rPr lang="en-US" altLang="zh-CN" sz="2800" b="1" dirty="0" smtClean="0">
                <a:solidFill>
                  <a:schemeClr val="tx1"/>
                </a:solidFill>
                <a:latin typeface="Times New Roman" panose="02020603050405020304" pitchFamily="18" charset="0"/>
                <a:cs typeface="Times New Roman" panose="02020603050405020304" pitchFamily="18" charset="0"/>
              </a:rPr>
              <a:t> Dundee </a:t>
            </a:r>
            <a:r>
              <a:rPr lang="zh-CN" altLang="en-US" sz="2800" b="1" dirty="0" smtClean="0">
                <a:solidFill>
                  <a:schemeClr val="tx1"/>
                </a:solidFill>
                <a:latin typeface="SimHei" charset="-122"/>
                <a:ea typeface="SimHei" charset="-122"/>
                <a:cs typeface="SimHei" charset="-122"/>
              </a:rPr>
              <a:t>人类阅读时间语料库</a:t>
            </a:r>
            <a:endParaRPr lang="en-US" altLang="zh-CN" sz="2800" b="1" dirty="0" smtClean="0">
              <a:solidFill>
                <a:schemeClr val="tx1"/>
              </a:solidFill>
              <a:latin typeface="SimHei" charset="-122"/>
              <a:ea typeface="SimHei" charset="-122"/>
              <a:cs typeface="SimHei" charset="-122"/>
            </a:endParaRPr>
          </a:p>
          <a:p>
            <a:pPr marL="800100" lvl="1" indent="-457200">
              <a:spcBef>
                <a:spcPts val="1200"/>
              </a:spcBef>
              <a:buClr>
                <a:schemeClr val="tx1"/>
              </a:buClr>
              <a:buSzPct val="100000"/>
              <a:buFont typeface=".AppleSystemUIFont" charset="-120"/>
              <a:buChar char="-"/>
            </a:pPr>
            <a:r>
              <a:rPr lang="zh-CN" altLang="en-US" sz="2400" dirty="0" smtClean="0">
                <a:latin typeface="SimHei" charset="-122"/>
                <a:ea typeface="SimHei" charset="-122"/>
                <a:cs typeface="SimHei" charset="-122"/>
              </a:rPr>
              <a:t>包括</a:t>
            </a:r>
            <a:r>
              <a:rPr lang="en-US" altLang="zh-CN" sz="2400" dirty="0" smtClean="0">
                <a:latin typeface="Times New Roman" charset="0"/>
                <a:ea typeface="Times New Roman" charset="0"/>
                <a:cs typeface="Times New Roman" charset="0"/>
              </a:rPr>
              <a:t>10</a:t>
            </a:r>
            <a:r>
              <a:rPr lang="zh-CN" altLang="en-US" sz="2400" dirty="0" smtClean="0">
                <a:latin typeface="SimHei" charset="-122"/>
                <a:ea typeface="SimHei" charset="-122"/>
                <a:cs typeface="SimHei" charset="-122"/>
              </a:rPr>
              <a:t>个被试阅读</a:t>
            </a:r>
            <a:r>
              <a:rPr lang="en-US" altLang="zh-CN" sz="2400" dirty="0" smtClean="0">
                <a:latin typeface="Times New Roman" charset="0"/>
                <a:ea typeface="Times New Roman" charset="0"/>
                <a:cs typeface="Times New Roman" charset="0"/>
              </a:rPr>
              <a:t>20</a:t>
            </a:r>
            <a:r>
              <a:rPr lang="zh-CN" altLang="en-US" sz="2400" dirty="0" smtClean="0">
                <a:latin typeface="SimHei" charset="-122"/>
                <a:ea typeface="SimHei" charset="-122"/>
                <a:cs typeface="SimHei" charset="-122"/>
              </a:rPr>
              <a:t>篇文章</a:t>
            </a:r>
            <a:r>
              <a:rPr lang="zh-CN" altLang="en-US" sz="2400" dirty="0">
                <a:latin typeface="SimHei" charset="-122"/>
                <a:ea typeface="SimHei" charset="-122"/>
                <a:cs typeface="SimHei" charset="-122"/>
              </a:rPr>
              <a:t>（约</a:t>
            </a:r>
            <a:r>
              <a:rPr lang="en-US" altLang="zh-CN" sz="2400" dirty="0">
                <a:latin typeface="Times New Roman" charset="0"/>
                <a:ea typeface="Times New Roman" charset="0"/>
                <a:cs typeface="Times New Roman" charset="0"/>
              </a:rPr>
              <a:t>5,100</a:t>
            </a:r>
            <a:r>
              <a:rPr lang="zh-CN" altLang="en-US" sz="2400" dirty="0">
                <a:latin typeface="SimHei" charset="-122"/>
                <a:ea typeface="SimHei" charset="-122"/>
                <a:cs typeface="SimHei" charset="-122"/>
              </a:rPr>
              <a:t>词汇</a:t>
            </a:r>
            <a:r>
              <a:rPr lang="zh-CN" altLang="en-US" sz="2400" dirty="0" smtClean="0">
                <a:latin typeface="SimHei" charset="-122"/>
                <a:ea typeface="SimHei" charset="-122"/>
                <a:cs typeface="SimHei" charset="-122"/>
              </a:rPr>
              <a:t>）</a:t>
            </a:r>
            <a:endParaRPr lang="en-US" altLang="zh-CN" sz="2400" dirty="0">
              <a:latin typeface="SimHei" charset="-122"/>
              <a:ea typeface="SimHei" charset="-122"/>
              <a:cs typeface="SimHei" charset="-122"/>
            </a:endParaRPr>
          </a:p>
        </p:txBody>
      </p:sp>
      <p:sp>
        <p:nvSpPr>
          <p:cNvPr id="5" name="文本框 4"/>
          <p:cNvSpPr txBox="1"/>
          <p:nvPr/>
        </p:nvSpPr>
        <p:spPr>
          <a:xfrm>
            <a:off x="8319514" y="6335075"/>
            <a:ext cx="736600" cy="307777"/>
          </a:xfrm>
          <a:prstGeom prst="rect">
            <a:avLst/>
          </a:prstGeom>
          <a:noFill/>
        </p:spPr>
        <p:txBody>
          <a:bodyPr wrap="square" rtlCol="0">
            <a:spAutoFit/>
          </a:bodyPr>
          <a:lstStyle/>
          <a:p>
            <a:r>
              <a:rPr kumimoji="1" lang="en-US" altLang="zh-CN" b="1" dirty="0" smtClean="0">
                <a:latin typeface="SimHei" charset="-122"/>
                <a:ea typeface="SimHei" charset="-122"/>
                <a:cs typeface="SimHei" charset="-122"/>
              </a:rPr>
              <a:t>12/30</a:t>
            </a:r>
            <a:endParaRPr kumimoji="1" lang="zh-CN" altLang="en-US" b="1" dirty="0">
              <a:latin typeface="SimHei" charset="-122"/>
              <a:ea typeface="SimHei" charset="-122"/>
              <a:cs typeface="SimHei" charset="-122"/>
            </a:endParaRPr>
          </a:p>
        </p:txBody>
      </p:sp>
    </p:spTree>
    <p:extLst>
      <p:ext uri="{BB962C8B-B14F-4D97-AF65-F5344CB8AC3E}">
        <p14:creationId xmlns:p14="http://schemas.microsoft.com/office/powerpoint/2010/main" val="19826370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p:cNvSpPr txBox="1"/>
          <p:nvPr/>
        </p:nvSpPr>
        <p:spPr>
          <a:xfrm>
            <a:off x="139123" y="876771"/>
            <a:ext cx="8969122" cy="523220"/>
          </a:xfrm>
          <a:prstGeom prst="rect">
            <a:avLst/>
          </a:prstGeom>
          <a:noFill/>
        </p:spPr>
        <p:txBody>
          <a:bodyPr wrap="none" rtlCol="0">
            <a:spAutoFit/>
          </a:bodyPr>
          <a:lstStyle/>
          <a:p>
            <a:pPr marL="342900" indent="-342900" algn="l">
              <a:buClr>
                <a:schemeClr val="tx1"/>
              </a:buClr>
              <a:buSzPct val="70000"/>
              <a:buFont typeface="Wingdings" charset="2"/>
              <a:buChar char="u"/>
            </a:pPr>
            <a:r>
              <a:rPr lang="zh-CN" altLang="en-US" sz="2800" b="1" smtClean="0">
                <a:solidFill>
                  <a:schemeClr val="tx1"/>
                </a:solidFill>
                <a:latin typeface="SimHei" charset="-122"/>
                <a:ea typeface="SimHei" charset="-122"/>
                <a:cs typeface="SimHei" charset="-122"/>
              </a:rPr>
              <a:t>模型</a:t>
            </a:r>
            <a:r>
              <a:rPr lang="zh-CN" altLang="en-US" sz="2800" b="1" dirty="0" smtClean="0">
                <a:solidFill>
                  <a:schemeClr val="tx1"/>
                </a:solidFill>
                <a:latin typeface="SimHei" charset="-122"/>
                <a:ea typeface="SimHei" charset="-122"/>
                <a:cs typeface="SimHei" charset="-122"/>
              </a:rPr>
              <a:t>得到的注意力分数与人类真实阅读时间的相关性</a:t>
            </a:r>
            <a:endParaRPr lang="zh-CN" altLang="en-US" sz="2800" b="1" dirty="0">
              <a:solidFill>
                <a:schemeClr val="tx1"/>
              </a:solidFill>
              <a:latin typeface="SimHei" charset="-122"/>
              <a:ea typeface="SimHei" charset="-122"/>
              <a:cs typeface="SimHei" charset="-122"/>
            </a:endParaRPr>
          </a:p>
        </p:txBody>
      </p:sp>
      <p:grpSp>
        <p:nvGrpSpPr>
          <p:cNvPr id="3" name="组 2"/>
          <p:cNvGrpSpPr/>
          <p:nvPr/>
        </p:nvGrpSpPr>
        <p:grpSpPr>
          <a:xfrm>
            <a:off x="-47092" y="3784177"/>
            <a:ext cx="9864197" cy="2523490"/>
            <a:chOff x="-34392" y="4088977"/>
            <a:chExt cx="9864197" cy="2523490"/>
          </a:xfrm>
        </p:grpSpPr>
        <p:grpSp>
          <p:nvGrpSpPr>
            <p:cNvPr id="4" name="组 3"/>
            <p:cNvGrpSpPr/>
            <p:nvPr/>
          </p:nvGrpSpPr>
          <p:grpSpPr>
            <a:xfrm>
              <a:off x="-34392" y="4088977"/>
              <a:ext cx="9864197" cy="2523490"/>
              <a:chOff x="-230374" y="1163377"/>
              <a:chExt cx="12645483" cy="3220910"/>
            </a:xfrm>
          </p:grpSpPr>
          <p:grpSp>
            <p:nvGrpSpPr>
              <p:cNvPr id="6" name="组合 71"/>
              <p:cNvGrpSpPr/>
              <p:nvPr/>
            </p:nvGrpSpPr>
            <p:grpSpPr>
              <a:xfrm>
                <a:off x="1302609" y="1163377"/>
                <a:ext cx="11112500" cy="509102"/>
                <a:chOff x="467589" y="731560"/>
                <a:chExt cx="11112500" cy="509102"/>
              </a:xfrm>
            </p:grpSpPr>
            <p:sp>
              <p:nvSpPr>
                <p:cNvPr id="31" name="TextBox 4"/>
                <p:cNvSpPr txBox="1"/>
                <p:nvPr/>
              </p:nvSpPr>
              <p:spPr>
                <a:xfrm>
                  <a:off x="520700" y="731560"/>
                  <a:ext cx="10807700" cy="309239"/>
                </a:xfrm>
                <a:prstGeom prst="rect">
                  <a:avLst/>
                </a:prstGeom>
                <a:noFill/>
              </p:spPr>
              <p:txBody>
                <a:bodyPr wrap="square" rtlCol="0">
                  <a:spAutoFit/>
                </a:bodyPr>
                <a:lstStyle/>
                <a:p>
                  <a:r>
                    <a:rPr lang="en-US" altLang="zh-CN" sz="900" b="1" dirty="0" err="1" smtClean="0">
                      <a:latin typeface="Times New Roman" pitchFamily="18" charset="0"/>
                      <a:cs typeface="Times New Roman" pitchFamily="18" charset="0"/>
                    </a:rPr>
                    <a:t>The|DT</a:t>
                  </a:r>
                  <a:r>
                    <a:rPr lang="en-US" altLang="zh-CN" sz="900" b="1" dirty="0" smtClean="0">
                      <a:latin typeface="Times New Roman" pitchFamily="18" charset="0"/>
                      <a:cs typeface="Times New Roman" pitchFamily="18" charset="0"/>
                    </a:rPr>
                    <a:t>     </a:t>
                  </a:r>
                  <a:r>
                    <a:rPr lang="en-US" altLang="zh-CN" sz="900" b="1" dirty="0" err="1" smtClean="0">
                      <a:latin typeface="Times New Roman" pitchFamily="18" charset="0"/>
                      <a:cs typeface="Times New Roman" pitchFamily="18" charset="0"/>
                    </a:rPr>
                    <a:t>two|CD</a:t>
                  </a:r>
                  <a:r>
                    <a:rPr lang="en-US" altLang="zh-CN" sz="900" b="1" dirty="0" smtClean="0">
                      <a:latin typeface="Times New Roman" pitchFamily="18" charset="0"/>
                      <a:cs typeface="Times New Roman" pitchFamily="18" charset="0"/>
                    </a:rPr>
                    <a:t>   </a:t>
                  </a:r>
                  <a:r>
                    <a:rPr lang="en-US" altLang="zh-CN" sz="900" b="1" dirty="0" err="1" smtClean="0">
                      <a:latin typeface="Times New Roman" pitchFamily="18" charset="0"/>
                      <a:cs typeface="Times New Roman" pitchFamily="18" charset="0"/>
                    </a:rPr>
                    <a:t>young|JJ|N</a:t>
                  </a:r>
                  <a:r>
                    <a:rPr lang="en-US" altLang="zh-CN" sz="900" b="1" dirty="0" smtClean="0">
                      <a:latin typeface="Times New Roman" pitchFamily="18" charset="0"/>
                      <a:cs typeface="Times New Roman" pitchFamily="18" charset="0"/>
                    </a:rPr>
                    <a:t>/N   </a:t>
                  </a:r>
                  <a:r>
                    <a:rPr lang="en-US" altLang="zh-CN" sz="900" b="1" dirty="0" err="1" smtClean="0">
                      <a:latin typeface="Times New Roman" pitchFamily="18" charset="0"/>
                      <a:cs typeface="Times New Roman" pitchFamily="18" charset="0"/>
                    </a:rPr>
                    <a:t>sea-lions|NNS</a:t>
                  </a:r>
                  <a:r>
                    <a:rPr lang="en-US" altLang="zh-CN" sz="900" b="1" dirty="0" smtClean="0">
                      <a:latin typeface="Times New Roman" pitchFamily="18" charset="0"/>
                      <a:cs typeface="Times New Roman" pitchFamily="18" charset="0"/>
                    </a:rPr>
                    <a:t>       </a:t>
                  </a:r>
                  <a:r>
                    <a:rPr lang="en-US" altLang="zh-CN" sz="900" b="1" dirty="0" err="1" smtClean="0">
                      <a:latin typeface="Times New Roman" pitchFamily="18" charset="0"/>
                      <a:cs typeface="Times New Roman" pitchFamily="18" charset="0"/>
                    </a:rPr>
                    <a:t>took|VBD</a:t>
                  </a:r>
                  <a:r>
                    <a:rPr lang="en-US" altLang="zh-CN" sz="900" b="1" dirty="0" smtClean="0">
                      <a:latin typeface="Times New Roman" pitchFamily="18" charset="0"/>
                      <a:cs typeface="Times New Roman" pitchFamily="18" charset="0"/>
                    </a:rPr>
                    <a:t>         </a:t>
                  </a:r>
                  <a:r>
                    <a:rPr lang="en-US" altLang="zh-CN" sz="900" b="1" dirty="0" err="1" smtClean="0">
                      <a:latin typeface="Times New Roman" pitchFamily="18" charset="0"/>
                      <a:cs typeface="Times New Roman" pitchFamily="18" charset="0"/>
                    </a:rPr>
                    <a:t>not|RB</a:t>
                  </a:r>
                  <a:r>
                    <a:rPr lang="en-US" altLang="zh-CN" sz="900" b="1" dirty="0" smtClean="0">
                      <a:latin typeface="Times New Roman" pitchFamily="18" charset="0"/>
                      <a:cs typeface="Times New Roman" pitchFamily="18" charset="0"/>
                    </a:rPr>
                    <a:t>         </a:t>
                  </a:r>
                  <a:r>
                    <a:rPr lang="en-US" altLang="zh-CN" sz="900" b="1" dirty="0" err="1" smtClean="0">
                      <a:latin typeface="Times New Roman" pitchFamily="18" charset="0"/>
                      <a:cs typeface="Times New Roman" pitchFamily="18" charset="0"/>
                    </a:rPr>
                    <a:t>the|DT</a:t>
                  </a:r>
                  <a:r>
                    <a:rPr lang="en-US" altLang="zh-CN" sz="900" b="1" dirty="0" smtClean="0">
                      <a:latin typeface="Times New Roman" pitchFamily="18" charset="0"/>
                      <a:cs typeface="Times New Roman" pitchFamily="18" charset="0"/>
                    </a:rPr>
                    <a:t>      </a:t>
                  </a:r>
                  <a:r>
                    <a:rPr lang="en-US" altLang="zh-CN" sz="900" b="1" dirty="0" err="1" smtClean="0">
                      <a:latin typeface="Times New Roman" pitchFamily="18" charset="0"/>
                      <a:cs typeface="Times New Roman" pitchFamily="18" charset="0"/>
                    </a:rPr>
                    <a:t>slightest|JJS</a:t>
                  </a:r>
                  <a:r>
                    <a:rPr lang="en-US" altLang="zh-CN" sz="900" b="1" dirty="0" smtClean="0">
                      <a:latin typeface="Times New Roman" pitchFamily="18" charset="0"/>
                      <a:cs typeface="Times New Roman" pitchFamily="18" charset="0"/>
                    </a:rPr>
                    <a:t>   </a:t>
                  </a:r>
                  <a:r>
                    <a:rPr lang="en-US" altLang="zh-CN" sz="900" b="1" dirty="0" err="1" smtClean="0">
                      <a:latin typeface="Times New Roman" pitchFamily="18" charset="0"/>
                      <a:cs typeface="Times New Roman" pitchFamily="18" charset="0"/>
                    </a:rPr>
                    <a:t>interest|NN</a:t>
                  </a:r>
                  <a:r>
                    <a:rPr lang="en-US" altLang="zh-CN" sz="900" b="1" dirty="0" smtClean="0">
                      <a:latin typeface="Times New Roman" pitchFamily="18" charset="0"/>
                      <a:cs typeface="Times New Roman" pitchFamily="18" charset="0"/>
                    </a:rPr>
                    <a:t>        </a:t>
                  </a:r>
                  <a:r>
                    <a:rPr lang="en-US" altLang="zh-CN" sz="900" b="1" dirty="0" err="1" smtClean="0">
                      <a:latin typeface="Times New Roman" pitchFamily="18" charset="0"/>
                      <a:cs typeface="Times New Roman" pitchFamily="18" charset="0"/>
                    </a:rPr>
                    <a:t>in|IN</a:t>
                  </a:r>
                  <a:r>
                    <a:rPr lang="en-US" altLang="zh-CN" sz="900" b="1" dirty="0" smtClean="0">
                      <a:latin typeface="Times New Roman" pitchFamily="18" charset="0"/>
                      <a:cs typeface="Times New Roman" pitchFamily="18" charset="0"/>
                    </a:rPr>
                    <a:t>          </a:t>
                  </a:r>
                  <a:r>
                    <a:rPr lang="en-US" altLang="zh-CN" sz="900" b="1" dirty="0" err="1" smtClean="0">
                      <a:latin typeface="Times New Roman" pitchFamily="18" charset="0"/>
                      <a:cs typeface="Times New Roman" pitchFamily="18" charset="0"/>
                    </a:rPr>
                    <a:t>our|PRP</a:t>
                  </a:r>
                  <a:r>
                    <a:rPr lang="en-US" altLang="zh-CN" sz="900" b="1" dirty="0" smtClean="0">
                      <a:latin typeface="Times New Roman" pitchFamily="18" charset="0"/>
                      <a:cs typeface="Times New Roman" pitchFamily="18" charset="0"/>
                    </a:rPr>
                    <a:t>$      </a:t>
                  </a:r>
                  <a:r>
                    <a:rPr lang="en-US" altLang="zh-CN" sz="900" b="1" dirty="0" err="1" smtClean="0">
                      <a:latin typeface="Times New Roman" pitchFamily="18" charset="0"/>
                      <a:cs typeface="Times New Roman" pitchFamily="18" charset="0"/>
                    </a:rPr>
                    <a:t>arrival|NN</a:t>
                  </a:r>
                  <a:r>
                    <a:rPr lang="en-US" altLang="zh-CN" sz="900" b="1" dirty="0" smtClean="0">
                      <a:latin typeface="Times New Roman" pitchFamily="18" charset="0"/>
                      <a:cs typeface="Times New Roman" pitchFamily="18" charset="0"/>
                    </a:rPr>
                    <a:t>   .|.</a:t>
                  </a:r>
                  <a:endParaRPr lang="zh-CN" altLang="zh-CN" sz="900" b="1" dirty="0">
                    <a:latin typeface="Times New Roman" pitchFamily="18" charset="0"/>
                    <a:cs typeface="Times New Roman" pitchFamily="18" charset="0"/>
                  </a:endParaRPr>
                </a:p>
              </p:txBody>
            </p:sp>
            <p:sp>
              <p:nvSpPr>
                <p:cNvPr id="32" name="TextBox 5"/>
                <p:cNvSpPr txBox="1"/>
                <p:nvPr/>
              </p:nvSpPr>
              <p:spPr>
                <a:xfrm>
                  <a:off x="467589" y="946035"/>
                  <a:ext cx="11112500" cy="294627"/>
                </a:xfrm>
                <a:prstGeom prst="rect">
                  <a:avLst/>
                </a:prstGeom>
                <a:noFill/>
              </p:spPr>
              <p:txBody>
                <a:bodyPr wrap="square" rtlCol="0">
                  <a:spAutoFit/>
                </a:bodyPr>
                <a:lstStyle/>
                <a:p>
                  <a:r>
                    <a:rPr lang="en-US" altLang="zh-CN" sz="900" b="1" dirty="0" smtClean="0">
                      <a:latin typeface="Times New Roman" pitchFamily="18" charset="0"/>
                      <a:cs typeface="Times New Roman" pitchFamily="18" charset="0"/>
                    </a:rPr>
                    <a:t>NP[</a:t>
                  </a:r>
                  <a:r>
                    <a:rPr lang="en-US" altLang="zh-CN" sz="900" b="1" dirty="0" err="1" smtClean="0">
                      <a:latin typeface="Times New Roman" pitchFamily="18" charset="0"/>
                      <a:cs typeface="Times New Roman" pitchFamily="18" charset="0"/>
                    </a:rPr>
                    <a:t>nb</a:t>
                  </a:r>
                  <a:r>
                    <a:rPr lang="en-US" altLang="zh-CN" sz="900" b="1" dirty="0">
                      <a:latin typeface="Times New Roman" pitchFamily="18" charset="0"/>
                      <a:cs typeface="Times New Roman" pitchFamily="18" charset="0"/>
                    </a:rPr>
                    <a:t>]/N  </a:t>
                  </a:r>
                  <a:r>
                    <a:rPr lang="en-US" altLang="zh-CN" sz="900" b="1" dirty="0" smtClean="0">
                      <a:latin typeface="Times New Roman" pitchFamily="18" charset="0"/>
                      <a:cs typeface="Times New Roman" pitchFamily="18" charset="0"/>
                    </a:rPr>
                    <a:t>   N/N           </a:t>
                  </a:r>
                  <a:r>
                    <a:rPr lang="zh-CN" altLang="en-US" sz="900" b="1" dirty="0" smtClean="0">
                      <a:latin typeface="Times New Roman" pitchFamily="18" charset="0"/>
                      <a:cs typeface="Times New Roman" pitchFamily="18" charset="0"/>
                    </a:rPr>
                    <a:t> </a:t>
                  </a:r>
                  <a:r>
                    <a:rPr lang="en-US" altLang="zh-CN" sz="900" b="1" dirty="0" smtClean="0">
                      <a:latin typeface="Times New Roman" pitchFamily="18" charset="0"/>
                      <a:cs typeface="Times New Roman" pitchFamily="18" charset="0"/>
                    </a:rPr>
                    <a:t> N/N                    </a:t>
                  </a:r>
                  <a:r>
                    <a:rPr lang="zh-CN" altLang="en-US" sz="900" b="1" dirty="0" smtClean="0">
                      <a:latin typeface="Times New Roman" pitchFamily="18" charset="0"/>
                      <a:cs typeface="Times New Roman" pitchFamily="18" charset="0"/>
                    </a:rPr>
                    <a:t> </a:t>
                  </a:r>
                  <a:r>
                    <a:rPr lang="en-US" altLang="zh-CN" sz="900" b="1" dirty="0" smtClean="0">
                      <a:latin typeface="Times New Roman" pitchFamily="18" charset="0"/>
                      <a:cs typeface="Times New Roman" pitchFamily="18" charset="0"/>
                    </a:rPr>
                    <a:t> N             (S[dcl</a:t>
                  </a:r>
                  <a:r>
                    <a:rPr lang="en-US" altLang="zh-CN" sz="900" b="1" dirty="0">
                      <a:latin typeface="Times New Roman" pitchFamily="18" charset="0"/>
                      <a:cs typeface="Times New Roman" pitchFamily="18" charset="0"/>
                    </a:rPr>
                    <a:t>]\NP)/NP </a:t>
                  </a:r>
                  <a:r>
                    <a:rPr lang="en-US" altLang="zh-CN" sz="900" b="1" dirty="0" smtClean="0">
                      <a:latin typeface="Times New Roman" pitchFamily="18" charset="0"/>
                      <a:cs typeface="Times New Roman" pitchFamily="18" charset="0"/>
                    </a:rPr>
                    <a:t>     NP/NP       NP[</a:t>
                  </a:r>
                  <a:r>
                    <a:rPr lang="en-US" altLang="zh-CN" sz="900" b="1" dirty="0" err="1" smtClean="0">
                      <a:latin typeface="Times New Roman" pitchFamily="18" charset="0"/>
                      <a:cs typeface="Times New Roman" pitchFamily="18" charset="0"/>
                    </a:rPr>
                    <a:t>nb</a:t>
                  </a:r>
                  <a:r>
                    <a:rPr lang="en-US" altLang="zh-CN" sz="900" b="1" dirty="0">
                      <a:latin typeface="Times New Roman" pitchFamily="18" charset="0"/>
                      <a:cs typeface="Times New Roman" pitchFamily="18" charset="0"/>
                    </a:rPr>
                    <a:t>]/N </a:t>
                  </a:r>
                  <a:r>
                    <a:rPr lang="en-US" altLang="zh-CN" sz="900" b="1" dirty="0" smtClean="0">
                      <a:latin typeface="Times New Roman" pitchFamily="18" charset="0"/>
                      <a:cs typeface="Times New Roman" pitchFamily="18" charset="0"/>
                    </a:rPr>
                    <a:t>         </a:t>
                  </a:r>
                  <a:r>
                    <a:rPr lang="zh-CN" altLang="en-US" sz="900" b="1" dirty="0" smtClean="0">
                      <a:latin typeface="Times New Roman" pitchFamily="18" charset="0"/>
                      <a:cs typeface="Times New Roman" pitchFamily="18" charset="0"/>
                    </a:rPr>
                    <a:t>  </a:t>
                  </a:r>
                  <a:r>
                    <a:rPr lang="en-US" altLang="zh-CN" sz="900" b="1" dirty="0" smtClean="0">
                      <a:latin typeface="Times New Roman" pitchFamily="18" charset="0"/>
                      <a:cs typeface="Times New Roman" pitchFamily="18" charset="0"/>
                    </a:rPr>
                    <a:t>N/N               N            (</a:t>
                  </a:r>
                  <a:r>
                    <a:rPr lang="en-US" altLang="zh-CN" sz="900" b="1" dirty="0">
                      <a:latin typeface="Times New Roman" pitchFamily="18" charset="0"/>
                      <a:cs typeface="Times New Roman" pitchFamily="18" charset="0"/>
                    </a:rPr>
                    <a:t>NP\NP)/NP </a:t>
                  </a:r>
                  <a:r>
                    <a:rPr lang="en-US" altLang="zh-CN" sz="900" b="1" dirty="0" smtClean="0">
                      <a:latin typeface="Times New Roman" pitchFamily="18" charset="0"/>
                      <a:cs typeface="Times New Roman" pitchFamily="18" charset="0"/>
                    </a:rPr>
                    <a:t>   NP[</a:t>
                  </a:r>
                  <a:r>
                    <a:rPr lang="en-US" altLang="zh-CN" sz="900" b="1" dirty="0" err="1" smtClean="0">
                      <a:latin typeface="Times New Roman" pitchFamily="18" charset="0"/>
                      <a:cs typeface="Times New Roman" pitchFamily="18" charset="0"/>
                    </a:rPr>
                    <a:t>nb</a:t>
                  </a:r>
                  <a:r>
                    <a:rPr lang="en-US" altLang="zh-CN" sz="900" b="1" dirty="0">
                      <a:latin typeface="Times New Roman" pitchFamily="18" charset="0"/>
                      <a:cs typeface="Times New Roman" pitchFamily="18" charset="0"/>
                    </a:rPr>
                    <a:t>]/N </a:t>
                  </a:r>
                  <a:r>
                    <a:rPr lang="en-US" altLang="zh-CN" sz="900" b="1" dirty="0" smtClean="0">
                      <a:latin typeface="Times New Roman" pitchFamily="18" charset="0"/>
                      <a:cs typeface="Times New Roman" pitchFamily="18" charset="0"/>
                    </a:rPr>
                    <a:t>        </a:t>
                  </a:r>
                  <a:r>
                    <a:rPr lang="zh-CN" altLang="en-US" sz="900" b="1" dirty="0" smtClean="0">
                      <a:latin typeface="Times New Roman" pitchFamily="18" charset="0"/>
                      <a:cs typeface="Times New Roman" pitchFamily="18" charset="0"/>
                    </a:rPr>
                    <a:t>  </a:t>
                  </a:r>
                  <a:r>
                    <a:rPr lang="en-US" altLang="zh-CN" sz="900" b="1" dirty="0" smtClean="0">
                      <a:latin typeface="Times New Roman" pitchFamily="18" charset="0"/>
                      <a:cs typeface="Times New Roman" pitchFamily="18" charset="0"/>
                    </a:rPr>
                    <a:t>NN|N     </a:t>
                  </a:r>
                  <a:r>
                    <a:rPr lang="zh-CN" altLang="en-US" sz="900" b="1" dirty="0" smtClean="0">
                      <a:latin typeface="Times New Roman" pitchFamily="18" charset="0"/>
                      <a:cs typeface="Times New Roman" pitchFamily="18" charset="0"/>
                    </a:rPr>
                    <a:t>  </a:t>
                  </a:r>
                  <a:r>
                    <a:rPr lang="en-US" altLang="zh-CN" sz="900" b="1" dirty="0" smtClean="0">
                      <a:latin typeface="Times New Roman" pitchFamily="18" charset="0"/>
                      <a:cs typeface="Times New Roman" pitchFamily="18" charset="0"/>
                    </a:rPr>
                    <a:t>  . </a:t>
                  </a:r>
                  <a:endParaRPr lang="zh-CN" altLang="zh-CN" sz="900" b="1" dirty="0">
                    <a:latin typeface="Times New Roman" pitchFamily="18" charset="0"/>
                    <a:cs typeface="Times New Roman" pitchFamily="18" charset="0"/>
                  </a:endParaRPr>
                </a:p>
              </p:txBody>
            </p:sp>
            <p:cxnSp>
              <p:nvCxnSpPr>
                <p:cNvPr id="33" name="直接连接符 7"/>
                <p:cNvCxnSpPr/>
                <p:nvPr/>
              </p:nvCxnSpPr>
              <p:spPr>
                <a:xfrm>
                  <a:off x="562262" y="998875"/>
                  <a:ext cx="60151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23"/>
                <p:cNvCxnSpPr/>
                <p:nvPr/>
              </p:nvCxnSpPr>
              <p:spPr>
                <a:xfrm>
                  <a:off x="1324262" y="998875"/>
                  <a:ext cx="30075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25"/>
                <p:cNvCxnSpPr/>
                <p:nvPr/>
              </p:nvCxnSpPr>
              <p:spPr>
                <a:xfrm>
                  <a:off x="2058553" y="1000222"/>
                  <a:ext cx="30075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26"/>
                <p:cNvCxnSpPr/>
                <p:nvPr/>
              </p:nvCxnSpPr>
              <p:spPr>
                <a:xfrm>
                  <a:off x="3111496" y="1005802"/>
                  <a:ext cx="15037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28"/>
                <p:cNvCxnSpPr/>
                <p:nvPr/>
              </p:nvCxnSpPr>
              <p:spPr>
                <a:xfrm>
                  <a:off x="3734952" y="998875"/>
                  <a:ext cx="96173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0"/>
                <p:cNvCxnSpPr/>
                <p:nvPr/>
              </p:nvCxnSpPr>
              <p:spPr>
                <a:xfrm>
                  <a:off x="4884880" y="1001632"/>
                  <a:ext cx="4629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2"/>
                <p:cNvCxnSpPr/>
                <p:nvPr/>
              </p:nvCxnSpPr>
              <p:spPr>
                <a:xfrm>
                  <a:off x="5560864" y="994705"/>
                  <a:ext cx="65982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4"/>
                <p:cNvCxnSpPr/>
                <p:nvPr/>
              </p:nvCxnSpPr>
              <p:spPr>
                <a:xfrm>
                  <a:off x="6575136" y="1000222"/>
                  <a:ext cx="30075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35"/>
                <p:cNvCxnSpPr/>
                <p:nvPr/>
              </p:nvCxnSpPr>
              <p:spPr>
                <a:xfrm>
                  <a:off x="7392553" y="1000222"/>
                  <a:ext cx="15037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38"/>
                <p:cNvCxnSpPr/>
                <p:nvPr/>
              </p:nvCxnSpPr>
              <p:spPr>
                <a:xfrm>
                  <a:off x="7992334" y="987778"/>
                  <a:ext cx="7429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3"/>
                <p:cNvCxnSpPr/>
                <p:nvPr/>
              </p:nvCxnSpPr>
              <p:spPr>
                <a:xfrm>
                  <a:off x="8858243" y="987778"/>
                  <a:ext cx="65290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5"/>
                <p:cNvCxnSpPr/>
                <p:nvPr/>
              </p:nvCxnSpPr>
              <p:spPr>
                <a:xfrm>
                  <a:off x="9829915" y="994705"/>
                  <a:ext cx="45201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9"/>
                <p:cNvCxnSpPr/>
                <p:nvPr/>
              </p:nvCxnSpPr>
              <p:spPr>
                <a:xfrm>
                  <a:off x="10510529" y="1005802"/>
                  <a:ext cx="15037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组 6"/>
              <p:cNvGrpSpPr/>
              <p:nvPr/>
            </p:nvGrpSpPr>
            <p:grpSpPr>
              <a:xfrm>
                <a:off x="-230374" y="1788616"/>
                <a:ext cx="11964259" cy="2577082"/>
                <a:chOff x="-230374" y="1788616"/>
                <a:chExt cx="11964259" cy="2577082"/>
              </a:xfrm>
            </p:grpSpPr>
            <p:sp>
              <p:nvSpPr>
                <p:cNvPr id="11" name="矩形 10"/>
                <p:cNvSpPr/>
                <p:nvPr/>
              </p:nvSpPr>
              <p:spPr>
                <a:xfrm>
                  <a:off x="8954443" y="4037030"/>
                  <a:ext cx="2255967" cy="328668"/>
                </a:xfrm>
                <a:prstGeom prst="rect">
                  <a:avLst/>
                </a:prstGeom>
                <a:gradFill>
                  <a:gsLst>
                    <a:gs pos="0">
                      <a:srgbClr val="FF0000">
                        <a:alpha val="21000"/>
                      </a:srgbClr>
                    </a:gs>
                    <a:gs pos="91000">
                      <a:srgbClr val="FF0000">
                        <a:alpha val="24000"/>
                      </a:srgbClr>
                    </a:gs>
                    <a:gs pos="56000">
                      <a:srgbClr val="FF0000">
                        <a:alpha val="1000"/>
                      </a:srgbClr>
                    </a:gs>
                    <a:gs pos="15000">
                      <a:srgbClr val="FF0000">
                        <a:alpha val="1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574047" y="4037030"/>
                  <a:ext cx="7390194" cy="328668"/>
                </a:xfrm>
                <a:prstGeom prst="rect">
                  <a:avLst/>
                </a:prstGeom>
                <a:gradFill flip="none" rotWithShape="1">
                  <a:gsLst>
                    <a:gs pos="37000">
                      <a:srgbClr val="FF0000">
                        <a:alpha val="21000"/>
                      </a:srgbClr>
                    </a:gs>
                    <a:gs pos="49000">
                      <a:srgbClr val="FF0000">
                        <a:alpha val="3000"/>
                      </a:srgbClr>
                    </a:gs>
                    <a:gs pos="62000">
                      <a:srgbClr val="FF0000"/>
                    </a:gs>
                    <a:gs pos="71000">
                      <a:srgbClr val="FF0000">
                        <a:alpha val="0"/>
                      </a:srgbClr>
                    </a:gs>
                    <a:gs pos="21000">
                      <a:srgbClr val="FF0000">
                        <a:alpha val="9000"/>
                      </a:srgbClr>
                    </a:gs>
                    <a:gs pos="12000">
                      <a:srgbClr val="FF0000">
                        <a:alpha val="18000"/>
                      </a:srgbClr>
                    </a:gs>
                    <a:gs pos="6000">
                      <a:srgbClr val="FF0000">
                        <a:alpha val="10000"/>
                      </a:srgbClr>
                    </a:gs>
                    <a:gs pos="0">
                      <a:srgbClr val="FF0000">
                        <a:alpha val="0"/>
                      </a:srgbClr>
                    </a:gs>
                    <a:gs pos="83000">
                      <a:srgbClr val="FF0000">
                        <a:alpha val="27000"/>
                      </a:srgbClr>
                    </a:gs>
                    <a:gs pos="95000">
                      <a:srgbClr val="FF0000">
                        <a:alpha val="21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575089" y="1788616"/>
                  <a:ext cx="7394879" cy="306757"/>
                </a:xfrm>
                <a:prstGeom prst="rect">
                  <a:avLst/>
                </a:prstGeom>
                <a:gradFill flip="none" rotWithShape="1">
                  <a:gsLst>
                    <a:gs pos="30000">
                      <a:srgbClr val="FF0000"/>
                    </a:gs>
                    <a:gs pos="44000">
                      <a:srgbClr val="FF0000">
                        <a:alpha val="51000"/>
                      </a:srgbClr>
                    </a:gs>
                    <a:gs pos="61000">
                      <a:srgbClr val="FF0000">
                        <a:alpha val="71000"/>
                      </a:srgbClr>
                    </a:gs>
                    <a:gs pos="69000">
                      <a:srgbClr val="FF0000">
                        <a:alpha val="37000"/>
                      </a:srgbClr>
                    </a:gs>
                    <a:gs pos="23000">
                      <a:srgbClr val="FF0000">
                        <a:alpha val="46000"/>
                      </a:srgbClr>
                    </a:gs>
                    <a:gs pos="15000">
                      <a:srgbClr val="FF0000">
                        <a:alpha val="40000"/>
                      </a:srgbClr>
                    </a:gs>
                    <a:gs pos="6000">
                      <a:srgbClr val="FF0000">
                        <a:alpha val="13000"/>
                      </a:srgbClr>
                    </a:gs>
                    <a:gs pos="0">
                      <a:srgbClr val="FF0000">
                        <a:alpha val="3000"/>
                      </a:srgbClr>
                    </a:gs>
                    <a:gs pos="83000">
                      <a:srgbClr val="FF0000">
                        <a:alpha val="80000"/>
                      </a:srgbClr>
                    </a:gs>
                    <a:gs pos="93000">
                      <a:srgbClr val="FF0000">
                        <a:alpha val="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966681" y="1788616"/>
                  <a:ext cx="2255967" cy="306756"/>
                </a:xfrm>
                <a:prstGeom prst="rect">
                  <a:avLst/>
                </a:prstGeom>
                <a:gradFill>
                  <a:gsLst>
                    <a:gs pos="0">
                      <a:srgbClr val="FF0000">
                        <a:alpha val="60000"/>
                      </a:srgbClr>
                    </a:gs>
                    <a:gs pos="83000">
                      <a:srgbClr val="FF0000">
                        <a:alpha val="65000"/>
                      </a:srgbClr>
                    </a:gs>
                    <a:gs pos="47000">
                      <a:srgbClr val="FF0000">
                        <a:alpha val="54000"/>
                      </a:srgbClr>
                    </a:gs>
                    <a:gs pos="14000">
                      <a:srgbClr val="FF0000">
                        <a:alpha val="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67"/>
                <p:cNvSpPr txBox="1"/>
                <p:nvPr/>
              </p:nvSpPr>
              <p:spPr>
                <a:xfrm>
                  <a:off x="201209" y="1793191"/>
                  <a:ext cx="939292" cy="353554"/>
                </a:xfrm>
                <a:prstGeom prst="rect">
                  <a:avLst/>
                </a:prstGeom>
                <a:noFill/>
              </p:spPr>
              <p:txBody>
                <a:bodyPr wrap="none" rtlCol="0">
                  <a:spAutoFit/>
                </a:bodyPr>
                <a:lstStyle/>
                <a:p>
                  <a:r>
                    <a:rPr lang="en-US" altLang="zh-CN" sz="1200" b="1" dirty="0" smtClean="0">
                      <a:latin typeface="Times New Roman" pitchFamily="18" charset="0"/>
                      <a:cs typeface="Times New Roman" pitchFamily="18" charset="0"/>
                    </a:rPr>
                    <a:t>FPASS:</a:t>
                  </a:r>
                  <a:r>
                    <a:rPr lang="zh-CN" altLang="en-US" sz="1200" b="1" dirty="0" smtClean="0">
                      <a:latin typeface="Times New Roman" pitchFamily="18" charset="0"/>
                      <a:cs typeface="Times New Roman" pitchFamily="18" charset="0"/>
                    </a:rPr>
                    <a:t> </a:t>
                  </a:r>
                  <a:endParaRPr lang="en-US" altLang="zh-CN" sz="1200" b="1" dirty="0" smtClean="0">
                    <a:latin typeface="Times New Roman" pitchFamily="18" charset="0"/>
                    <a:cs typeface="Times New Roman" pitchFamily="18" charset="0"/>
                  </a:endParaRPr>
                </a:p>
              </p:txBody>
            </p:sp>
            <p:sp>
              <p:nvSpPr>
                <p:cNvPr id="16" name="矩形 15"/>
                <p:cNvSpPr/>
                <p:nvPr/>
              </p:nvSpPr>
              <p:spPr>
                <a:xfrm>
                  <a:off x="1642825" y="3182099"/>
                  <a:ext cx="7494198" cy="296961"/>
                </a:xfrm>
                <a:prstGeom prst="rect">
                  <a:avLst/>
                </a:prstGeom>
                <a:gradFill flip="none" rotWithShape="1">
                  <a:gsLst>
                    <a:gs pos="43000">
                      <a:srgbClr val="FF0000">
                        <a:alpha val="54000"/>
                      </a:srgbClr>
                    </a:gs>
                    <a:gs pos="51000">
                      <a:srgbClr val="FF0000">
                        <a:alpha val="61000"/>
                      </a:srgbClr>
                    </a:gs>
                    <a:gs pos="63000">
                      <a:srgbClr val="FF0000">
                        <a:alpha val="48000"/>
                      </a:srgbClr>
                    </a:gs>
                    <a:gs pos="69000">
                      <a:srgbClr val="FF0000">
                        <a:alpha val="0"/>
                      </a:srgbClr>
                    </a:gs>
                    <a:gs pos="29000">
                      <a:srgbClr val="FF0000">
                        <a:alpha val="51000"/>
                      </a:srgbClr>
                    </a:gs>
                    <a:gs pos="16000">
                      <a:srgbClr val="FF0000">
                        <a:alpha val="88000"/>
                      </a:srgbClr>
                    </a:gs>
                    <a:gs pos="4000">
                      <a:srgbClr val="FF0000">
                        <a:alpha val="0"/>
                      </a:srgbClr>
                    </a:gs>
                    <a:gs pos="0">
                      <a:srgbClr val="FF0000">
                        <a:alpha val="0"/>
                      </a:srgbClr>
                    </a:gs>
                    <a:gs pos="84000">
                      <a:srgbClr val="FF0000">
                        <a:alpha val="45000"/>
                      </a:srgbClr>
                    </a:gs>
                    <a:gs pos="94000">
                      <a:srgbClr val="FF0000">
                        <a:alpha val="73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9128655" y="3182099"/>
                  <a:ext cx="2085439" cy="296961"/>
                </a:xfrm>
                <a:prstGeom prst="rect">
                  <a:avLst/>
                </a:prstGeom>
                <a:gradFill>
                  <a:gsLst>
                    <a:gs pos="0">
                      <a:srgbClr val="FF0000">
                        <a:alpha val="73000"/>
                      </a:srgbClr>
                    </a:gs>
                    <a:gs pos="91000">
                      <a:srgbClr val="FF0000">
                        <a:alpha val="96000"/>
                      </a:srgbClr>
                    </a:gs>
                    <a:gs pos="48000">
                      <a:srgbClr val="FF0000"/>
                    </a:gs>
                    <a:gs pos="8000">
                      <a:srgbClr val="FF0000">
                        <a:alpha val="28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70"/>
                <p:cNvSpPr txBox="1"/>
                <p:nvPr/>
              </p:nvSpPr>
              <p:spPr>
                <a:xfrm>
                  <a:off x="-230374" y="3164262"/>
                  <a:ext cx="1497654" cy="276999"/>
                </a:xfrm>
                <a:prstGeom prst="rect">
                  <a:avLst/>
                </a:prstGeom>
                <a:noFill/>
              </p:spPr>
              <p:txBody>
                <a:bodyPr wrap="none" rtlCol="0">
                  <a:spAutoFit/>
                </a:bodyPr>
                <a:lstStyle/>
                <a:p>
                  <a:r>
                    <a:rPr lang="en-US" altLang="zh-CN" sz="1200" b="1" dirty="0" smtClean="0">
                      <a:latin typeface="Times New Roman" pitchFamily="18" charset="0"/>
                      <a:cs typeface="Times New Roman" pitchFamily="18" charset="0"/>
                    </a:rPr>
                    <a:t>ATT-CCG(</a:t>
                  </a:r>
                  <a:r>
                    <a:rPr lang="en-US" altLang="zh-CN" sz="1000" b="1" dirty="0" smtClean="0">
                      <a:latin typeface="Times New Roman" pitchFamily="18" charset="0"/>
                      <a:cs typeface="Times New Roman" pitchFamily="18" charset="0"/>
                    </a:rPr>
                    <a:t>SCBOW</a:t>
                  </a:r>
                  <a:r>
                    <a:rPr lang="en-US" altLang="zh-CN" sz="1200" b="1" dirty="0" smtClean="0">
                      <a:latin typeface="Times New Roman" pitchFamily="18" charset="0"/>
                      <a:cs typeface="Times New Roman" pitchFamily="18" charset="0"/>
                    </a:rPr>
                    <a:t>):</a:t>
                  </a:r>
                  <a:endParaRPr lang="zh-CN" altLang="en-US" sz="1200" b="1" dirty="0">
                    <a:latin typeface="Times New Roman" pitchFamily="18" charset="0"/>
                    <a:cs typeface="Times New Roman" pitchFamily="18" charset="0"/>
                  </a:endParaRPr>
                </a:p>
              </p:txBody>
            </p:sp>
            <p:sp>
              <p:nvSpPr>
                <p:cNvPr id="19" name="矩形 18"/>
                <p:cNvSpPr/>
                <p:nvPr/>
              </p:nvSpPr>
              <p:spPr>
                <a:xfrm>
                  <a:off x="1572633" y="2696985"/>
                  <a:ext cx="7390194" cy="328668"/>
                </a:xfrm>
                <a:prstGeom prst="rect">
                  <a:avLst/>
                </a:prstGeom>
                <a:gradFill flip="none" rotWithShape="1">
                  <a:gsLst>
                    <a:gs pos="37000">
                      <a:srgbClr val="FF0000">
                        <a:alpha val="35000"/>
                      </a:srgbClr>
                    </a:gs>
                    <a:gs pos="49000">
                      <a:srgbClr val="FF0000">
                        <a:alpha val="38000"/>
                      </a:srgbClr>
                    </a:gs>
                    <a:gs pos="60000">
                      <a:srgbClr val="FF0000">
                        <a:alpha val="0"/>
                      </a:srgbClr>
                    </a:gs>
                    <a:gs pos="78000">
                      <a:srgbClr val="FF0000">
                        <a:alpha val="28000"/>
                      </a:srgbClr>
                    </a:gs>
                    <a:gs pos="21000">
                      <a:srgbClr val="FF0000">
                        <a:alpha val="33000"/>
                      </a:srgbClr>
                    </a:gs>
                    <a:gs pos="12000">
                      <a:srgbClr val="FF0000">
                        <a:alpha val="31000"/>
                      </a:srgbClr>
                    </a:gs>
                    <a:gs pos="6000">
                      <a:srgbClr val="FF0000">
                        <a:alpha val="28000"/>
                      </a:srgbClr>
                    </a:gs>
                    <a:gs pos="0">
                      <a:srgbClr val="FF0000">
                        <a:alpha val="28000"/>
                      </a:srgbClr>
                    </a:gs>
                    <a:gs pos="83000">
                      <a:srgbClr val="FF0000">
                        <a:alpha val="46000"/>
                      </a:srgbClr>
                    </a:gs>
                    <a:gs pos="95000">
                      <a:srgbClr val="FF0000">
                        <a:alpha val="44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959753" y="2696985"/>
                  <a:ext cx="2255967" cy="328668"/>
                </a:xfrm>
                <a:prstGeom prst="rect">
                  <a:avLst/>
                </a:prstGeom>
                <a:gradFill>
                  <a:gsLst>
                    <a:gs pos="0">
                      <a:srgbClr val="FF0000">
                        <a:alpha val="44000"/>
                      </a:srgbClr>
                    </a:gs>
                    <a:gs pos="91000">
                      <a:srgbClr val="FF0000"/>
                    </a:gs>
                    <a:gs pos="56000">
                      <a:srgbClr val="FF0000">
                        <a:alpha val="87000"/>
                      </a:srgbClr>
                    </a:gs>
                    <a:gs pos="15000">
                      <a:srgbClr val="FF0000">
                        <a:alpha val="3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69"/>
                <p:cNvSpPr txBox="1"/>
                <p:nvPr/>
              </p:nvSpPr>
              <p:spPr>
                <a:xfrm>
                  <a:off x="-202720" y="2691069"/>
                  <a:ext cx="1455977" cy="276999"/>
                </a:xfrm>
                <a:prstGeom prst="rect">
                  <a:avLst/>
                </a:prstGeom>
                <a:noFill/>
              </p:spPr>
              <p:txBody>
                <a:bodyPr wrap="none" rtlCol="0">
                  <a:spAutoFit/>
                </a:bodyPr>
                <a:lstStyle/>
                <a:p>
                  <a:r>
                    <a:rPr lang="en-US" altLang="zh-CN" sz="1200" b="1" dirty="0" smtClean="0">
                      <a:latin typeface="Times New Roman" pitchFamily="18" charset="0"/>
                      <a:cs typeface="Times New Roman" pitchFamily="18" charset="0"/>
                    </a:rPr>
                    <a:t>ATT-POS(</a:t>
                  </a:r>
                  <a:r>
                    <a:rPr lang="en-US" altLang="zh-CN" sz="1000" b="1" dirty="0" smtClean="0">
                      <a:latin typeface="Times New Roman" pitchFamily="18" charset="0"/>
                      <a:cs typeface="Times New Roman" pitchFamily="18" charset="0"/>
                    </a:rPr>
                    <a:t>SCBOW</a:t>
                  </a:r>
                  <a:r>
                    <a:rPr lang="en-US" altLang="zh-CN" sz="1200" b="1" dirty="0" smtClean="0">
                      <a:latin typeface="Times New Roman" pitchFamily="18" charset="0"/>
                      <a:cs typeface="Times New Roman" pitchFamily="18" charset="0"/>
                    </a:rPr>
                    <a:t>):</a:t>
                  </a:r>
                </a:p>
              </p:txBody>
            </p:sp>
            <p:sp>
              <p:nvSpPr>
                <p:cNvPr id="22" name="矩形 21"/>
                <p:cNvSpPr/>
                <p:nvPr/>
              </p:nvSpPr>
              <p:spPr>
                <a:xfrm>
                  <a:off x="1541221" y="2242682"/>
                  <a:ext cx="7394879" cy="304134"/>
                </a:xfrm>
                <a:prstGeom prst="rect">
                  <a:avLst/>
                </a:prstGeom>
                <a:gradFill flip="none" rotWithShape="1">
                  <a:gsLst>
                    <a:gs pos="36000">
                      <a:srgbClr val="FF0000"/>
                    </a:gs>
                    <a:gs pos="47000">
                      <a:srgbClr val="FF0000">
                        <a:alpha val="33000"/>
                      </a:srgbClr>
                    </a:gs>
                    <a:gs pos="62000">
                      <a:srgbClr val="FF0000">
                        <a:alpha val="44000"/>
                      </a:srgbClr>
                    </a:gs>
                    <a:gs pos="69000">
                      <a:srgbClr val="FF0000">
                        <a:alpha val="25000"/>
                      </a:srgbClr>
                    </a:gs>
                    <a:gs pos="22000">
                      <a:srgbClr val="FF0000">
                        <a:alpha val="40000"/>
                      </a:srgbClr>
                    </a:gs>
                    <a:gs pos="15000">
                      <a:srgbClr val="FF0000">
                        <a:alpha val="32000"/>
                      </a:srgbClr>
                    </a:gs>
                    <a:gs pos="8000">
                      <a:srgbClr val="FF0000">
                        <a:alpha val="40000"/>
                      </a:srgbClr>
                    </a:gs>
                    <a:gs pos="0">
                      <a:srgbClr val="FF0000">
                        <a:alpha val="95000"/>
                      </a:srgbClr>
                    </a:gs>
                    <a:gs pos="83000">
                      <a:srgbClr val="FF0000">
                        <a:alpha val="13000"/>
                      </a:srgbClr>
                    </a:gs>
                    <a:gs pos="94000">
                      <a:srgbClr val="FF0000">
                        <a:alpha val="13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8923389" y="2242682"/>
                  <a:ext cx="2271576" cy="304134"/>
                </a:xfrm>
                <a:prstGeom prst="rect">
                  <a:avLst/>
                </a:prstGeom>
                <a:gradFill>
                  <a:gsLst>
                    <a:gs pos="0">
                      <a:srgbClr val="FF0000">
                        <a:alpha val="18000"/>
                      </a:srgbClr>
                    </a:gs>
                    <a:gs pos="91000">
                      <a:srgbClr val="FF0000">
                        <a:alpha val="33000"/>
                      </a:srgbClr>
                    </a:gs>
                    <a:gs pos="48000">
                      <a:srgbClr val="FF0000">
                        <a:alpha val="23000"/>
                      </a:srgbClr>
                    </a:gs>
                    <a:gs pos="13000">
                      <a:srgbClr val="FF0000">
                        <a:alpha val="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40"/>
                <p:cNvSpPr txBox="1"/>
                <p:nvPr/>
              </p:nvSpPr>
              <p:spPr>
                <a:xfrm>
                  <a:off x="140319" y="2237345"/>
                  <a:ext cx="883702" cy="276999"/>
                </a:xfrm>
                <a:prstGeom prst="rect">
                  <a:avLst/>
                </a:prstGeom>
                <a:noFill/>
              </p:spPr>
              <p:txBody>
                <a:bodyPr wrap="none" rtlCol="0">
                  <a:spAutoFit/>
                </a:bodyPr>
                <a:lstStyle/>
                <a:p>
                  <a:r>
                    <a:rPr lang="en-US" altLang="zh-CN" sz="1200" b="1" dirty="0" smtClean="0">
                      <a:latin typeface="Times New Roman" pitchFamily="18" charset="0"/>
                      <a:cs typeface="Times New Roman" pitchFamily="18" charset="0"/>
                    </a:rPr>
                    <a:t>ATT-SUR:</a:t>
                  </a:r>
                  <a:endParaRPr lang="zh-CN" altLang="en-US" sz="1200" b="1" dirty="0">
                    <a:latin typeface="Times New Roman" pitchFamily="18" charset="0"/>
                    <a:cs typeface="Times New Roman" pitchFamily="18" charset="0"/>
                  </a:endParaRPr>
                </a:p>
              </p:txBody>
            </p:sp>
            <p:sp>
              <p:nvSpPr>
                <p:cNvPr id="25" name="TextBox 46"/>
                <p:cNvSpPr txBox="1"/>
                <p:nvPr/>
              </p:nvSpPr>
              <p:spPr>
                <a:xfrm>
                  <a:off x="22946" y="4040145"/>
                  <a:ext cx="1178656" cy="276999"/>
                </a:xfrm>
                <a:prstGeom prst="rect">
                  <a:avLst/>
                </a:prstGeom>
                <a:noFill/>
              </p:spPr>
              <p:txBody>
                <a:bodyPr wrap="none" rtlCol="0">
                  <a:spAutoFit/>
                </a:bodyPr>
                <a:lstStyle/>
                <a:p>
                  <a:r>
                    <a:rPr lang="en-US" altLang="zh-CN" sz="1200" b="1" dirty="0" smtClean="0">
                      <a:latin typeface="Times New Roman" pitchFamily="18" charset="0"/>
                      <a:cs typeface="Times New Roman" pitchFamily="18" charset="0"/>
                    </a:rPr>
                    <a:t>ATT-CCG(</a:t>
                  </a:r>
                  <a:r>
                    <a:rPr lang="en-US" altLang="zh-CN" sz="1000" b="1" dirty="0" smtClean="0">
                      <a:latin typeface="Times New Roman" pitchFamily="18" charset="0"/>
                      <a:cs typeface="Times New Roman" pitchFamily="18" charset="0"/>
                    </a:rPr>
                    <a:t>PP</a:t>
                  </a:r>
                  <a:r>
                    <a:rPr lang="en-US" altLang="zh-CN" sz="1200" b="1" dirty="0" smtClean="0">
                      <a:latin typeface="Times New Roman" pitchFamily="18" charset="0"/>
                      <a:cs typeface="Times New Roman" pitchFamily="18" charset="0"/>
                    </a:rPr>
                    <a:t>):</a:t>
                  </a:r>
                  <a:endParaRPr lang="zh-CN" altLang="en-US" sz="1200" b="1" dirty="0">
                    <a:latin typeface="Times New Roman" pitchFamily="18" charset="0"/>
                    <a:cs typeface="Times New Roman" pitchFamily="18" charset="0"/>
                  </a:endParaRPr>
                </a:p>
              </p:txBody>
            </p:sp>
            <p:sp>
              <p:nvSpPr>
                <p:cNvPr id="26" name="矩形 25"/>
                <p:cNvSpPr/>
                <p:nvPr/>
              </p:nvSpPr>
              <p:spPr>
                <a:xfrm>
                  <a:off x="1572633" y="3604457"/>
                  <a:ext cx="7390194" cy="328668"/>
                </a:xfrm>
                <a:prstGeom prst="rect">
                  <a:avLst/>
                </a:prstGeom>
                <a:gradFill flip="none" rotWithShape="1">
                  <a:gsLst>
                    <a:gs pos="37000">
                      <a:srgbClr val="FF0000">
                        <a:alpha val="30000"/>
                      </a:srgbClr>
                    </a:gs>
                    <a:gs pos="49000">
                      <a:srgbClr val="FF0000">
                        <a:alpha val="16000"/>
                      </a:srgbClr>
                    </a:gs>
                    <a:gs pos="62000">
                      <a:srgbClr val="FF0000"/>
                    </a:gs>
                    <a:gs pos="71000">
                      <a:srgbClr val="FF0000">
                        <a:alpha val="0"/>
                      </a:srgbClr>
                    </a:gs>
                    <a:gs pos="21000">
                      <a:srgbClr val="FF0000">
                        <a:alpha val="20000"/>
                      </a:srgbClr>
                    </a:gs>
                    <a:gs pos="12000">
                      <a:srgbClr val="FF0000">
                        <a:alpha val="10000"/>
                      </a:srgbClr>
                    </a:gs>
                    <a:gs pos="6000">
                      <a:srgbClr val="FF0000">
                        <a:alpha val="1000"/>
                      </a:srgbClr>
                    </a:gs>
                    <a:gs pos="0">
                      <a:srgbClr val="FF0000">
                        <a:alpha val="0"/>
                      </a:srgbClr>
                    </a:gs>
                    <a:gs pos="83000">
                      <a:srgbClr val="FF0000">
                        <a:alpha val="84000"/>
                      </a:srgbClr>
                    </a:gs>
                    <a:gs pos="95000">
                      <a:srgbClr val="FF0000">
                        <a:alpha val="36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8959753" y="3604457"/>
                  <a:ext cx="2255967" cy="328668"/>
                </a:xfrm>
                <a:prstGeom prst="rect">
                  <a:avLst/>
                </a:prstGeom>
                <a:gradFill>
                  <a:gsLst>
                    <a:gs pos="0">
                      <a:srgbClr val="FF0000">
                        <a:alpha val="40000"/>
                      </a:srgbClr>
                    </a:gs>
                    <a:gs pos="91000">
                      <a:srgbClr val="FF0000">
                        <a:alpha val="26000"/>
                      </a:srgbClr>
                    </a:gs>
                    <a:gs pos="56000">
                      <a:srgbClr val="FF0000">
                        <a:alpha val="25000"/>
                      </a:srgbClr>
                    </a:gs>
                    <a:gs pos="15000">
                      <a:srgbClr val="FF0000">
                        <a:alpha val="4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50"/>
                <p:cNvSpPr txBox="1"/>
                <p:nvPr/>
              </p:nvSpPr>
              <p:spPr>
                <a:xfrm>
                  <a:off x="13186" y="3609350"/>
                  <a:ext cx="1136979" cy="276999"/>
                </a:xfrm>
                <a:prstGeom prst="rect">
                  <a:avLst/>
                </a:prstGeom>
                <a:noFill/>
              </p:spPr>
              <p:txBody>
                <a:bodyPr wrap="none" rtlCol="0">
                  <a:spAutoFit/>
                </a:bodyPr>
                <a:lstStyle/>
                <a:p>
                  <a:r>
                    <a:rPr lang="en-US" altLang="zh-CN" sz="1200" b="1" dirty="0" smtClean="0">
                      <a:latin typeface="Times New Roman" pitchFamily="18" charset="0"/>
                      <a:cs typeface="Times New Roman" pitchFamily="18" charset="0"/>
                    </a:rPr>
                    <a:t>ATT-POS(</a:t>
                  </a:r>
                  <a:r>
                    <a:rPr lang="en-US" altLang="zh-CN" sz="1000" b="1" dirty="0" smtClean="0">
                      <a:latin typeface="Times New Roman" pitchFamily="18" charset="0"/>
                      <a:cs typeface="Times New Roman" pitchFamily="18" charset="0"/>
                    </a:rPr>
                    <a:t>PP</a:t>
                  </a:r>
                  <a:r>
                    <a:rPr lang="en-US" altLang="zh-CN" sz="1200" b="1" dirty="0" smtClean="0">
                      <a:latin typeface="Times New Roman" pitchFamily="18" charset="0"/>
                      <a:cs typeface="Times New Roman" pitchFamily="18" charset="0"/>
                    </a:rPr>
                    <a:t>):</a:t>
                  </a:r>
                </a:p>
              </p:txBody>
            </p:sp>
            <p:sp>
              <p:nvSpPr>
                <p:cNvPr id="29" name="TextBox 77"/>
                <p:cNvSpPr txBox="1"/>
                <p:nvPr/>
              </p:nvSpPr>
              <p:spPr>
                <a:xfrm>
                  <a:off x="1564166" y="2731720"/>
                  <a:ext cx="10169719" cy="309239"/>
                </a:xfrm>
                <a:prstGeom prst="rect">
                  <a:avLst/>
                </a:prstGeom>
                <a:noFill/>
              </p:spPr>
              <p:txBody>
                <a:bodyPr wrap="square" rtlCol="0">
                  <a:spAutoFit/>
                </a:bodyPr>
                <a:lstStyle/>
                <a:p>
                  <a:r>
                    <a:rPr lang="en-US" altLang="zh-CN" sz="900" b="1" dirty="0" smtClean="0">
                      <a:latin typeface="Times New Roman" pitchFamily="18" charset="0"/>
                      <a:cs typeface="Times New Roman" pitchFamily="18" charset="0"/>
                    </a:rPr>
                    <a:t>The          </a:t>
                  </a:r>
                  <a:r>
                    <a:rPr lang="en-US" altLang="zh-CN" sz="900" b="1" dirty="0">
                      <a:latin typeface="Times New Roman" pitchFamily="18" charset="0"/>
                      <a:cs typeface="Times New Roman" pitchFamily="18" charset="0"/>
                    </a:rPr>
                    <a:t>two </a:t>
                  </a:r>
                  <a:r>
                    <a:rPr lang="en-US" altLang="zh-CN" sz="900" b="1" dirty="0" smtClean="0">
                      <a:latin typeface="Times New Roman" pitchFamily="18" charset="0"/>
                      <a:cs typeface="Times New Roman" pitchFamily="18" charset="0"/>
                    </a:rPr>
                    <a:t>         young              sea-lions                  took                  not               the             slightest       </a:t>
                  </a:r>
                  <a:r>
                    <a:rPr lang="en-US" altLang="zh-CN" sz="900" b="1" dirty="0">
                      <a:latin typeface="Times New Roman" pitchFamily="18" charset="0"/>
                      <a:cs typeface="Times New Roman" pitchFamily="18" charset="0"/>
                    </a:rPr>
                    <a:t>interest </a:t>
                  </a:r>
                  <a:r>
                    <a:rPr lang="en-US" altLang="zh-CN" sz="900" b="1" dirty="0" smtClean="0">
                      <a:latin typeface="Times New Roman" pitchFamily="18" charset="0"/>
                      <a:cs typeface="Times New Roman" pitchFamily="18" charset="0"/>
                    </a:rPr>
                    <a:t>              in              our                arrival</a:t>
                  </a:r>
                  <a:r>
                    <a:rPr lang="en-US" altLang="zh-CN" sz="900" b="1" dirty="0">
                      <a:latin typeface="Times New Roman" pitchFamily="18" charset="0"/>
                      <a:cs typeface="Times New Roman" pitchFamily="18" charset="0"/>
                    </a:rPr>
                    <a:t>.</a:t>
                  </a:r>
                  <a:endParaRPr lang="zh-CN" altLang="en-US" sz="1600" b="1" dirty="0">
                    <a:latin typeface="Times New Roman" pitchFamily="18" charset="0"/>
                    <a:cs typeface="Times New Roman" pitchFamily="18" charset="0"/>
                  </a:endParaRPr>
                </a:p>
              </p:txBody>
            </p:sp>
            <p:sp>
              <p:nvSpPr>
                <p:cNvPr id="30" name="TextBox 51"/>
                <p:cNvSpPr txBox="1"/>
                <p:nvPr/>
              </p:nvSpPr>
              <p:spPr>
                <a:xfrm>
                  <a:off x="1564166" y="3639192"/>
                  <a:ext cx="10169719" cy="309239"/>
                </a:xfrm>
                <a:prstGeom prst="rect">
                  <a:avLst/>
                </a:prstGeom>
                <a:noFill/>
              </p:spPr>
              <p:txBody>
                <a:bodyPr wrap="square" rtlCol="0">
                  <a:spAutoFit/>
                </a:bodyPr>
                <a:lstStyle/>
                <a:p>
                  <a:r>
                    <a:rPr lang="en-US" altLang="zh-CN" sz="900" b="1" dirty="0" smtClean="0">
                      <a:latin typeface="Times New Roman" pitchFamily="18" charset="0"/>
                      <a:cs typeface="Times New Roman" pitchFamily="18" charset="0"/>
                    </a:rPr>
                    <a:t>The          </a:t>
                  </a:r>
                  <a:r>
                    <a:rPr lang="en-US" altLang="zh-CN" sz="900" b="1" dirty="0">
                      <a:latin typeface="Times New Roman" pitchFamily="18" charset="0"/>
                      <a:cs typeface="Times New Roman" pitchFamily="18" charset="0"/>
                    </a:rPr>
                    <a:t>two </a:t>
                  </a:r>
                  <a:r>
                    <a:rPr lang="en-US" altLang="zh-CN" sz="900" b="1" dirty="0" smtClean="0">
                      <a:latin typeface="Times New Roman" pitchFamily="18" charset="0"/>
                      <a:cs typeface="Times New Roman" pitchFamily="18" charset="0"/>
                    </a:rPr>
                    <a:t>         young              sea-lions                  took                  not               the             slightest       </a:t>
                  </a:r>
                  <a:r>
                    <a:rPr lang="en-US" altLang="zh-CN" sz="900" b="1" dirty="0">
                      <a:latin typeface="Times New Roman" pitchFamily="18" charset="0"/>
                      <a:cs typeface="Times New Roman" pitchFamily="18" charset="0"/>
                    </a:rPr>
                    <a:t>interest </a:t>
                  </a:r>
                  <a:r>
                    <a:rPr lang="en-US" altLang="zh-CN" sz="900" b="1" dirty="0" smtClean="0">
                      <a:latin typeface="Times New Roman" pitchFamily="18" charset="0"/>
                      <a:cs typeface="Times New Roman" pitchFamily="18" charset="0"/>
                    </a:rPr>
                    <a:t>              in              our                arrival</a:t>
                  </a:r>
                  <a:r>
                    <a:rPr lang="en-US" altLang="zh-CN" sz="900" b="1" dirty="0">
                      <a:latin typeface="Times New Roman" pitchFamily="18" charset="0"/>
                      <a:cs typeface="Times New Roman" pitchFamily="18" charset="0"/>
                    </a:rPr>
                    <a:t>.</a:t>
                  </a:r>
                  <a:endParaRPr lang="zh-CN" altLang="en-US" sz="1600" b="1" dirty="0">
                    <a:latin typeface="Times New Roman" pitchFamily="18" charset="0"/>
                    <a:cs typeface="Times New Roman" pitchFamily="18" charset="0"/>
                  </a:endParaRPr>
                </a:p>
              </p:txBody>
            </p:sp>
          </p:grpSp>
          <p:sp>
            <p:nvSpPr>
              <p:cNvPr id="8" name="TextBox 41"/>
              <p:cNvSpPr txBox="1"/>
              <p:nvPr/>
            </p:nvSpPr>
            <p:spPr>
              <a:xfrm>
                <a:off x="1541221" y="2262591"/>
                <a:ext cx="10807700" cy="309239"/>
              </a:xfrm>
              <a:prstGeom prst="rect">
                <a:avLst/>
              </a:prstGeom>
              <a:noFill/>
            </p:spPr>
            <p:txBody>
              <a:bodyPr wrap="square" rtlCol="0">
                <a:spAutoFit/>
              </a:bodyPr>
              <a:lstStyle/>
              <a:p>
                <a:r>
                  <a:rPr lang="en-US" altLang="zh-CN" sz="900" b="1" dirty="0" smtClean="0">
                    <a:latin typeface="Times New Roman" pitchFamily="18" charset="0"/>
                    <a:cs typeface="Times New Roman" pitchFamily="18" charset="0"/>
                  </a:rPr>
                  <a:t>The          </a:t>
                </a:r>
                <a:r>
                  <a:rPr lang="en-US" altLang="zh-CN" sz="900" b="1" dirty="0">
                    <a:latin typeface="Times New Roman" pitchFamily="18" charset="0"/>
                    <a:cs typeface="Times New Roman" pitchFamily="18" charset="0"/>
                  </a:rPr>
                  <a:t>two </a:t>
                </a:r>
                <a:r>
                  <a:rPr lang="en-US" altLang="zh-CN" sz="900" b="1" dirty="0" smtClean="0">
                    <a:latin typeface="Times New Roman" pitchFamily="18" charset="0"/>
                    <a:cs typeface="Times New Roman" pitchFamily="18" charset="0"/>
                  </a:rPr>
                  <a:t>         young              sea-lions                  took                  not               the             slightest       </a:t>
                </a:r>
                <a:r>
                  <a:rPr lang="en-US" altLang="zh-CN" sz="900" b="1" dirty="0">
                    <a:latin typeface="Times New Roman" pitchFamily="18" charset="0"/>
                    <a:cs typeface="Times New Roman" pitchFamily="18" charset="0"/>
                  </a:rPr>
                  <a:t>interest </a:t>
                </a:r>
                <a:r>
                  <a:rPr lang="en-US" altLang="zh-CN" sz="900" b="1" dirty="0" smtClean="0">
                    <a:latin typeface="Times New Roman" pitchFamily="18" charset="0"/>
                    <a:cs typeface="Times New Roman" pitchFamily="18" charset="0"/>
                  </a:rPr>
                  <a:t>              in              our                arrival</a:t>
                </a:r>
                <a:r>
                  <a:rPr lang="en-US" altLang="zh-CN" sz="900" b="1" dirty="0">
                    <a:latin typeface="Times New Roman" pitchFamily="18" charset="0"/>
                    <a:cs typeface="Times New Roman" pitchFamily="18" charset="0"/>
                  </a:rPr>
                  <a:t>.</a:t>
                </a:r>
                <a:endParaRPr lang="zh-CN" altLang="en-US" sz="900" b="1" dirty="0">
                  <a:latin typeface="Times New Roman" pitchFamily="18" charset="0"/>
                  <a:cs typeface="Times New Roman" pitchFamily="18" charset="0"/>
                </a:endParaRPr>
              </a:p>
            </p:txBody>
          </p:sp>
          <p:sp>
            <p:nvSpPr>
              <p:cNvPr id="9" name="TextBox 74"/>
              <p:cNvSpPr txBox="1"/>
              <p:nvPr/>
            </p:nvSpPr>
            <p:spPr>
              <a:xfrm>
                <a:off x="1558155" y="3193594"/>
                <a:ext cx="10807700" cy="309239"/>
              </a:xfrm>
              <a:prstGeom prst="rect">
                <a:avLst/>
              </a:prstGeom>
              <a:noFill/>
            </p:spPr>
            <p:txBody>
              <a:bodyPr wrap="square" rtlCol="0">
                <a:spAutoFit/>
              </a:bodyPr>
              <a:lstStyle/>
              <a:p>
                <a:r>
                  <a:rPr lang="en-US" altLang="zh-CN" sz="900" b="1" dirty="0" smtClean="0">
                    <a:latin typeface="Times New Roman" pitchFamily="18" charset="0"/>
                    <a:cs typeface="Times New Roman" pitchFamily="18" charset="0"/>
                  </a:rPr>
                  <a:t>The          </a:t>
                </a:r>
                <a:r>
                  <a:rPr lang="en-US" altLang="zh-CN" sz="900" b="1" dirty="0">
                    <a:latin typeface="Times New Roman" pitchFamily="18" charset="0"/>
                    <a:cs typeface="Times New Roman" pitchFamily="18" charset="0"/>
                  </a:rPr>
                  <a:t>two </a:t>
                </a:r>
                <a:r>
                  <a:rPr lang="en-US" altLang="zh-CN" sz="900" b="1" dirty="0" smtClean="0">
                    <a:latin typeface="Times New Roman" pitchFamily="18" charset="0"/>
                    <a:cs typeface="Times New Roman" pitchFamily="18" charset="0"/>
                  </a:rPr>
                  <a:t>         young              sea-lions                  took                  not               the             slightest       </a:t>
                </a:r>
                <a:r>
                  <a:rPr lang="en-US" altLang="zh-CN" sz="900" b="1" dirty="0">
                    <a:latin typeface="Times New Roman" pitchFamily="18" charset="0"/>
                    <a:cs typeface="Times New Roman" pitchFamily="18" charset="0"/>
                  </a:rPr>
                  <a:t>interest </a:t>
                </a:r>
                <a:r>
                  <a:rPr lang="en-US" altLang="zh-CN" sz="900" b="1" dirty="0" smtClean="0">
                    <a:latin typeface="Times New Roman" pitchFamily="18" charset="0"/>
                    <a:cs typeface="Times New Roman" pitchFamily="18" charset="0"/>
                  </a:rPr>
                  <a:t>              in              our                arrival</a:t>
                </a:r>
                <a:r>
                  <a:rPr lang="en-US" altLang="zh-CN" sz="900" b="1" dirty="0">
                    <a:latin typeface="Times New Roman" pitchFamily="18" charset="0"/>
                    <a:cs typeface="Times New Roman" pitchFamily="18" charset="0"/>
                  </a:rPr>
                  <a:t>.</a:t>
                </a:r>
                <a:endParaRPr lang="zh-CN" altLang="en-US" sz="900" b="1" dirty="0">
                  <a:latin typeface="Times New Roman" pitchFamily="18" charset="0"/>
                  <a:cs typeface="Times New Roman" pitchFamily="18" charset="0"/>
                </a:endParaRPr>
              </a:p>
            </p:txBody>
          </p:sp>
          <p:sp>
            <p:nvSpPr>
              <p:cNvPr id="10" name="TextBox 52"/>
              <p:cNvSpPr txBox="1"/>
              <p:nvPr/>
            </p:nvSpPr>
            <p:spPr>
              <a:xfrm>
                <a:off x="1541221" y="4075048"/>
                <a:ext cx="10807700" cy="309239"/>
              </a:xfrm>
              <a:prstGeom prst="rect">
                <a:avLst/>
              </a:prstGeom>
              <a:noFill/>
            </p:spPr>
            <p:txBody>
              <a:bodyPr wrap="square" rtlCol="0">
                <a:spAutoFit/>
              </a:bodyPr>
              <a:lstStyle/>
              <a:p>
                <a:r>
                  <a:rPr lang="en-US" altLang="zh-CN" sz="900" b="1" dirty="0" smtClean="0">
                    <a:latin typeface="Times New Roman" pitchFamily="18" charset="0"/>
                    <a:cs typeface="Times New Roman" pitchFamily="18" charset="0"/>
                  </a:rPr>
                  <a:t>The          </a:t>
                </a:r>
                <a:r>
                  <a:rPr lang="en-US" altLang="zh-CN" sz="900" b="1" dirty="0">
                    <a:latin typeface="Times New Roman" pitchFamily="18" charset="0"/>
                    <a:cs typeface="Times New Roman" pitchFamily="18" charset="0"/>
                  </a:rPr>
                  <a:t>two </a:t>
                </a:r>
                <a:r>
                  <a:rPr lang="en-US" altLang="zh-CN" sz="900" b="1" dirty="0" smtClean="0">
                    <a:latin typeface="Times New Roman" pitchFamily="18" charset="0"/>
                    <a:cs typeface="Times New Roman" pitchFamily="18" charset="0"/>
                  </a:rPr>
                  <a:t>         young              sea-lions                  took                  not               the             slightest       </a:t>
                </a:r>
                <a:r>
                  <a:rPr lang="en-US" altLang="zh-CN" sz="900" b="1" dirty="0">
                    <a:latin typeface="Times New Roman" pitchFamily="18" charset="0"/>
                    <a:cs typeface="Times New Roman" pitchFamily="18" charset="0"/>
                  </a:rPr>
                  <a:t>interest </a:t>
                </a:r>
                <a:r>
                  <a:rPr lang="en-US" altLang="zh-CN" sz="900" b="1" dirty="0" smtClean="0">
                    <a:latin typeface="Times New Roman" pitchFamily="18" charset="0"/>
                    <a:cs typeface="Times New Roman" pitchFamily="18" charset="0"/>
                  </a:rPr>
                  <a:t>              in              our                arrival</a:t>
                </a:r>
                <a:r>
                  <a:rPr lang="en-US" altLang="zh-CN" sz="900" b="1" dirty="0">
                    <a:latin typeface="Times New Roman" pitchFamily="18" charset="0"/>
                    <a:cs typeface="Times New Roman" pitchFamily="18" charset="0"/>
                  </a:rPr>
                  <a:t>.</a:t>
                </a:r>
                <a:endParaRPr lang="zh-CN" altLang="en-US" sz="900" b="1" dirty="0">
                  <a:latin typeface="Times New Roman" pitchFamily="18" charset="0"/>
                  <a:cs typeface="Times New Roman" pitchFamily="18" charset="0"/>
                </a:endParaRPr>
              </a:p>
            </p:txBody>
          </p:sp>
        </p:grpSp>
        <p:sp>
          <p:nvSpPr>
            <p:cNvPr id="5" name="TextBox 41"/>
            <p:cNvSpPr txBox="1"/>
            <p:nvPr/>
          </p:nvSpPr>
          <p:spPr>
            <a:xfrm>
              <a:off x="1343846" y="4570819"/>
              <a:ext cx="8067432" cy="230832"/>
            </a:xfrm>
            <a:prstGeom prst="rect">
              <a:avLst/>
            </a:prstGeom>
            <a:noFill/>
          </p:spPr>
          <p:txBody>
            <a:bodyPr wrap="square" rtlCol="0">
              <a:spAutoFit/>
            </a:bodyPr>
            <a:lstStyle/>
            <a:p>
              <a:r>
                <a:rPr lang="en-US" altLang="zh-CN" sz="900" b="1" dirty="0" smtClean="0">
                  <a:latin typeface="Times New Roman" pitchFamily="18" charset="0"/>
                  <a:cs typeface="Times New Roman" pitchFamily="18" charset="0"/>
                </a:rPr>
                <a:t>The          </a:t>
              </a:r>
              <a:r>
                <a:rPr lang="en-US" altLang="zh-CN" sz="900" b="1" dirty="0">
                  <a:latin typeface="Times New Roman" pitchFamily="18" charset="0"/>
                  <a:cs typeface="Times New Roman" pitchFamily="18" charset="0"/>
                </a:rPr>
                <a:t>two </a:t>
              </a:r>
              <a:r>
                <a:rPr lang="en-US" altLang="zh-CN" sz="900" b="1" dirty="0" smtClean="0">
                  <a:latin typeface="Times New Roman" pitchFamily="18" charset="0"/>
                  <a:cs typeface="Times New Roman" pitchFamily="18" charset="0"/>
                </a:rPr>
                <a:t>         young              sea-lions                  took                  not               the             slightest       </a:t>
              </a:r>
              <a:r>
                <a:rPr lang="en-US" altLang="zh-CN" sz="900" b="1" dirty="0">
                  <a:latin typeface="Times New Roman" pitchFamily="18" charset="0"/>
                  <a:cs typeface="Times New Roman" pitchFamily="18" charset="0"/>
                </a:rPr>
                <a:t>interest </a:t>
              </a:r>
              <a:r>
                <a:rPr lang="en-US" altLang="zh-CN" sz="900" b="1" dirty="0" smtClean="0">
                  <a:latin typeface="Times New Roman" pitchFamily="18" charset="0"/>
                  <a:cs typeface="Times New Roman" pitchFamily="18" charset="0"/>
                </a:rPr>
                <a:t>              in              our                arrival</a:t>
              </a:r>
              <a:r>
                <a:rPr lang="en-US" altLang="zh-CN" sz="900" b="1" dirty="0">
                  <a:latin typeface="Times New Roman" pitchFamily="18" charset="0"/>
                  <a:cs typeface="Times New Roman" pitchFamily="18" charset="0"/>
                </a:rPr>
                <a:t>.</a:t>
              </a:r>
              <a:endParaRPr lang="zh-CN" altLang="en-US" sz="900" b="1" dirty="0">
                <a:latin typeface="Times New Roman" pitchFamily="18" charset="0"/>
                <a:cs typeface="Times New Roman" pitchFamily="18" charset="0"/>
              </a:endParaRPr>
            </a:p>
          </p:txBody>
        </p:sp>
      </p:grpSp>
      <p:pic>
        <p:nvPicPr>
          <p:cNvPr id="47" name="图片 4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3863" y="1489025"/>
            <a:ext cx="7112000" cy="1993900"/>
          </a:xfrm>
          <a:prstGeom prst="rect">
            <a:avLst/>
          </a:prstGeom>
          <a:solidFill>
            <a:schemeClr val="bg1"/>
          </a:solidFill>
        </p:spPr>
      </p:pic>
      <p:sp>
        <p:nvSpPr>
          <p:cNvPr id="48" name="文本框 47"/>
          <p:cNvSpPr txBox="1"/>
          <p:nvPr/>
        </p:nvSpPr>
        <p:spPr>
          <a:xfrm>
            <a:off x="8319514" y="6335075"/>
            <a:ext cx="736600" cy="307777"/>
          </a:xfrm>
          <a:prstGeom prst="rect">
            <a:avLst/>
          </a:prstGeom>
          <a:noFill/>
        </p:spPr>
        <p:txBody>
          <a:bodyPr wrap="square" rtlCol="0">
            <a:spAutoFit/>
          </a:bodyPr>
          <a:lstStyle/>
          <a:p>
            <a:r>
              <a:rPr kumimoji="1" lang="en-US" altLang="zh-CN" b="1" dirty="0" smtClean="0">
                <a:latin typeface="SimHei" charset="-122"/>
                <a:ea typeface="SimHei" charset="-122"/>
                <a:cs typeface="SimHei" charset="-122"/>
              </a:rPr>
              <a:t>13/30</a:t>
            </a:r>
            <a:endParaRPr kumimoji="1" lang="zh-CN" altLang="en-US" b="1" dirty="0">
              <a:latin typeface="SimHei" charset="-122"/>
              <a:ea typeface="SimHei" charset="-122"/>
              <a:cs typeface="SimHei" charset="-122"/>
            </a:endParaRPr>
          </a:p>
        </p:txBody>
      </p:sp>
    </p:spTree>
    <p:extLst>
      <p:ext uri="{BB962C8B-B14F-4D97-AF65-F5344CB8AC3E}">
        <p14:creationId xmlns:p14="http://schemas.microsoft.com/office/powerpoint/2010/main" val="18241787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357086" y="341299"/>
            <a:ext cx="8491836" cy="1058847"/>
          </a:xfrm>
          <a:prstGeom prst="rect">
            <a:avLst/>
          </a:prstGeom>
        </p:spPr>
        <p:txBody>
          <a:bodyPr vert="horz" lIns="91440" tIns="45720" rIns="91440" bIns="45720" rtlCol="0" anchor="ctr">
            <a:normAutofit fontScale="92500"/>
          </a:bodyPr>
          <a:lstStyle/>
          <a:p>
            <a:pPr lvl="0" algn="ctr" defTabSz="914400" fontAlgn="auto">
              <a:spcAft>
                <a:spcPts val="0"/>
              </a:spcAft>
              <a:defRPr/>
            </a:pPr>
            <a:r>
              <a:rPr lang="zh-CN" altLang="en-US" sz="3600" b="1" smtClean="0">
                <a:solidFill>
                  <a:sysClr val="windowText" lastClr="000000"/>
                </a:solidFill>
                <a:effectLst>
                  <a:outerShdw blurRad="38100" dist="38100" dir="2700000" algn="tl">
                    <a:srgbClr val="000000">
                      <a:alpha val="43137"/>
                    </a:srgbClr>
                  </a:outerShdw>
                </a:effectLst>
                <a:latin typeface="Times New Roman" panose="02020603050405020304" pitchFamily="18" charset="0"/>
                <a:ea typeface="黑体" pitchFamily="2" charset="-122"/>
                <a:cs typeface="Times New Roman" panose="02020603050405020304" pitchFamily="18" charset="0"/>
              </a:rPr>
              <a:t>② 基于</a:t>
            </a:r>
            <a:r>
              <a:rPr lang="zh-CN" altLang="en-US" sz="3600" b="1" dirty="0">
                <a:solidFill>
                  <a:sysClr val="windowText" lastClr="000000"/>
                </a:solidFill>
                <a:effectLst>
                  <a:outerShdw blurRad="38100" dist="38100" dir="2700000" algn="tl">
                    <a:srgbClr val="000000">
                      <a:alpha val="43137"/>
                    </a:srgbClr>
                  </a:outerShdw>
                </a:effectLst>
                <a:latin typeface="Times New Roman" panose="02020603050405020304" pitchFamily="18" charset="0"/>
                <a:ea typeface="黑体" pitchFamily="2" charset="-122"/>
                <a:cs typeface="Times New Roman" panose="02020603050405020304" pitchFamily="18" charset="0"/>
              </a:rPr>
              <a:t>动态融合机制的多模态词汇</a:t>
            </a:r>
            <a:r>
              <a:rPr lang="zh-CN" altLang="en-US" sz="3600" b="1">
                <a:solidFill>
                  <a:sysClr val="windowText" lastClr="000000"/>
                </a:solidFill>
                <a:effectLst>
                  <a:outerShdw blurRad="38100" dist="38100" dir="2700000" algn="tl">
                    <a:srgbClr val="000000">
                      <a:alpha val="43137"/>
                    </a:srgbClr>
                  </a:outerShdw>
                </a:effectLst>
                <a:latin typeface="Times New Roman" panose="02020603050405020304" pitchFamily="18" charset="0"/>
                <a:ea typeface="黑体" pitchFamily="2" charset="-122"/>
                <a:cs typeface="Times New Roman" panose="02020603050405020304" pitchFamily="18" charset="0"/>
              </a:rPr>
              <a:t>表示</a:t>
            </a:r>
            <a:r>
              <a:rPr lang="zh-CN" altLang="en-US" sz="3600" b="1" smtClean="0">
                <a:solidFill>
                  <a:sysClr val="windowText" lastClr="000000"/>
                </a:solidFill>
                <a:effectLst>
                  <a:outerShdw blurRad="38100" dist="38100" dir="2700000" algn="tl">
                    <a:srgbClr val="000000">
                      <a:alpha val="43137"/>
                    </a:srgbClr>
                  </a:outerShdw>
                </a:effectLst>
                <a:latin typeface="Times New Roman" panose="02020603050405020304" pitchFamily="18" charset="0"/>
                <a:ea typeface="黑体" pitchFamily="2" charset="-122"/>
                <a:cs typeface="Times New Roman" panose="02020603050405020304" pitchFamily="18" charset="0"/>
              </a:rPr>
              <a:t>方法</a:t>
            </a:r>
            <a:endParaRPr kumimoji="0" lang="zh-CN" altLang="en-US" sz="3600" b="1" i="0" u="none" strike="noStrike" kern="1200" cap="none" spc="0" normalizeH="0" baseline="0" noProof="0" dirty="0">
              <a:ln>
                <a:noFill/>
              </a:ln>
              <a:solidFill>
                <a:sysClr val="windowText" lastClr="000000"/>
              </a:solidFill>
              <a:effectLst>
                <a:outerShdw blurRad="38100" dist="38100" dir="2700000" algn="tl">
                  <a:srgbClr val="000000">
                    <a:alpha val="43137"/>
                  </a:srgbClr>
                </a:outerShdw>
              </a:effectLst>
              <a:uLnTx/>
              <a:uFillTx/>
              <a:latin typeface="黑体" pitchFamily="2" charset="-122"/>
              <a:ea typeface="黑体" pitchFamily="2" charset="-122"/>
              <a:cs typeface="+mj-cs"/>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023" y="2262261"/>
            <a:ext cx="5417416" cy="38334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6" name="直线箭头连接符 5"/>
          <p:cNvCxnSpPr/>
          <p:nvPr/>
        </p:nvCxnSpPr>
        <p:spPr bwMode="auto">
          <a:xfrm flipV="1">
            <a:off x="1358835" y="3136390"/>
            <a:ext cx="1386505" cy="600279"/>
          </a:xfrm>
          <a:prstGeom prst="straightConnector1">
            <a:avLst/>
          </a:prstGeom>
          <a:solidFill>
            <a:schemeClr val="accent1"/>
          </a:solidFill>
          <a:ln w="9525" cap="flat" cmpd="sng" algn="ctr">
            <a:solidFill>
              <a:srgbClr val="0067AC"/>
            </a:solidFill>
            <a:prstDash val="solid"/>
            <a:round/>
            <a:headEnd type="none" w="med" len="med"/>
            <a:tailEnd type="arrow"/>
          </a:ln>
          <a:effectLst>
            <a:glow rad="190500">
              <a:srgbClr val="0067AC">
                <a:alpha val="75000"/>
              </a:srgbClr>
            </a:glow>
          </a:effectLst>
        </p:spPr>
      </p:cxnSp>
      <p:sp>
        <p:nvSpPr>
          <p:cNvPr id="7" name="文本框 6"/>
          <p:cNvSpPr txBox="1"/>
          <p:nvPr/>
        </p:nvSpPr>
        <p:spPr>
          <a:xfrm>
            <a:off x="959308" y="1994210"/>
            <a:ext cx="1194955" cy="584775"/>
          </a:xfrm>
          <a:prstGeom prst="rect">
            <a:avLst/>
          </a:prstGeom>
          <a:noFill/>
        </p:spPr>
        <p:txBody>
          <a:bodyPr wrap="square" rtlCol="0">
            <a:spAutoFit/>
          </a:bodyPr>
          <a:lstStyle/>
          <a:p>
            <a:pPr algn="l" rtl="0" fontAlgn="base">
              <a:spcBef>
                <a:spcPct val="0"/>
              </a:spcBef>
              <a:spcAft>
                <a:spcPct val="0"/>
              </a:spcAft>
            </a:pPr>
            <a:r>
              <a:rPr kumimoji="1" lang="zh-CN" altLang="en-US" sz="3200" b="1" dirty="0" smtClean="0">
                <a:solidFill>
                  <a:schemeClr val="tx1"/>
                </a:solidFill>
                <a:latin typeface="SimHei" charset="-122"/>
                <a:ea typeface="SimHei" charset="-122"/>
                <a:cs typeface="SimHei" charset="-122"/>
              </a:rPr>
              <a:t>快乐</a:t>
            </a:r>
            <a:endParaRPr kumimoji="1" lang="zh-CN" altLang="en-US" sz="3200" b="1" dirty="0">
              <a:solidFill>
                <a:schemeClr val="tx1"/>
              </a:solidFill>
              <a:latin typeface="SimHei" charset="-122"/>
              <a:ea typeface="SimHei" charset="-122"/>
              <a:cs typeface="SimHei" charset="-122"/>
            </a:endParaRPr>
          </a:p>
        </p:txBody>
      </p:sp>
      <p:cxnSp>
        <p:nvCxnSpPr>
          <p:cNvPr id="8" name="直线箭头连接符 7"/>
          <p:cNvCxnSpPr/>
          <p:nvPr/>
        </p:nvCxnSpPr>
        <p:spPr bwMode="auto">
          <a:xfrm flipH="1" flipV="1">
            <a:off x="3272359" y="3133922"/>
            <a:ext cx="634143" cy="638380"/>
          </a:xfrm>
          <a:prstGeom prst="straightConnector1">
            <a:avLst/>
          </a:prstGeom>
          <a:solidFill>
            <a:schemeClr val="accent1"/>
          </a:solidFill>
          <a:ln w="9525" cap="flat" cmpd="sng" algn="ctr">
            <a:solidFill>
              <a:srgbClr val="0067AC"/>
            </a:solidFill>
            <a:prstDash val="solid"/>
            <a:round/>
            <a:headEnd type="none" w="med" len="med"/>
            <a:tailEnd type="arrow"/>
          </a:ln>
          <a:effectLst>
            <a:glow rad="63500">
              <a:srgbClr val="0067AC">
                <a:alpha val="75000"/>
              </a:srgbClr>
            </a:glow>
          </a:effectLst>
        </p:spPr>
      </p:cxnSp>
      <p:cxnSp>
        <p:nvCxnSpPr>
          <p:cNvPr id="9" name="直线箭头连接符 8"/>
          <p:cNvCxnSpPr/>
          <p:nvPr/>
        </p:nvCxnSpPr>
        <p:spPr bwMode="auto">
          <a:xfrm flipH="1" flipV="1">
            <a:off x="3612511" y="3133922"/>
            <a:ext cx="1562327" cy="638380"/>
          </a:xfrm>
          <a:prstGeom prst="straightConnector1">
            <a:avLst/>
          </a:prstGeom>
          <a:solidFill>
            <a:schemeClr val="accent1"/>
          </a:solidFill>
          <a:ln w="9525" cap="flat" cmpd="sng" algn="ctr">
            <a:solidFill>
              <a:srgbClr val="0067AC"/>
            </a:solidFill>
            <a:prstDash val="solid"/>
            <a:round/>
            <a:headEnd type="none" w="med" len="med"/>
            <a:tailEnd type="arrow"/>
          </a:ln>
          <a:effectLst>
            <a:glow rad="12700">
              <a:srgbClr val="0067AC">
                <a:alpha val="75000"/>
              </a:srgbClr>
            </a:glow>
          </a:effectLst>
        </p:spPr>
      </p:cxnSp>
      <p:grpSp>
        <p:nvGrpSpPr>
          <p:cNvPr id="10" name="组 9"/>
          <p:cNvGrpSpPr/>
          <p:nvPr/>
        </p:nvGrpSpPr>
        <p:grpSpPr>
          <a:xfrm>
            <a:off x="5653692" y="1767654"/>
            <a:ext cx="3826689" cy="4052861"/>
            <a:chOff x="5653692" y="1767654"/>
            <a:chExt cx="3826689" cy="4052861"/>
          </a:xfrm>
        </p:grpSpPr>
        <p:sp>
          <p:nvSpPr>
            <p:cNvPr id="11" name="文本框 10"/>
            <p:cNvSpPr txBox="1"/>
            <p:nvPr/>
          </p:nvSpPr>
          <p:spPr>
            <a:xfrm>
              <a:off x="5653692" y="1767654"/>
              <a:ext cx="3826689" cy="584775"/>
            </a:xfrm>
            <a:prstGeom prst="rect">
              <a:avLst/>
            </a:prstGeom>
            <a:noFill/>
          </p:spPr>
          <p:txBody>
            <a:bodyPr wrap="none" rtlCol="0">
              <a:spAutoFit/>
            </a:bodyPr>
            <a:lstStyle/>
            <a:p>
              <a:pPr algn="l" rtl="0" fontAlgn="base">
                <a:spcBef>
                  <a:spcPct val="0"/>
                </a:spcBef>
                <a:spcAft>
                  <a:spcPct val="0"/>
                </a:spcAft>
              </a:pPr>
              <a:r>
                <a:rPr kumimoji="1" lang="zh-CN" altLang="en-US" sz="3200" b="1" dirty="0">
                  <a:latin typeface="SimHei" charset="-122"/>
                  <a:ea typeface="SimHei" charset="-122"/>
                  <a:cs typeface="SimHei" charset="-122"/>
                </a:rPr>
                <a:t> </a:t>
              </a:r>
              <a:r>
                <a:rPr kumimoji="1" lang="zh-CN" altLang="en-US" sz="3200" b="1" dirty="0" smtClean="0">
                  <a:latin typeface="SimHei" charset="-122"/>
                  <a:ea typeface="SimHei" charset="-122"/>
                  <a:cs typeface="SimHei" charset="-122"/>
                </a:rPr>
                <a:t> </a:t>
              </a:r>
              <a:r>
                <a:rPr kumimoji="1" lang="zh-CN" altLang="en-US" sz="3200" b="1" dirty="0" smtClean="0">
                  <a:solidFill>
                    <a:schemeClr val="tx1"/>
                  </a:solidFill>
                  <a:latin typeface="SimHei" charset="-122"/>
                  <a:ea typeface="SimHei" charset="-122"/>
                  <a:cs typeface="SimHei" charset="-122"/>
                </a:rPr>
                <a:t>如何学习权重？</a:t>
              </a:r>
              <a:r>
                <a:rPr kumimoji="1" lang="zh-CN" altLang="en-US" sz="2800" b="1" dirty="0" smtClean="0">
                  <a:solidFill>
                    <a:schemeClr val="tx1"/>
                  </a:solidFill>
                  <a:latin typeface="SimHei" charset="-122"/>
                  <a:ea typeface="SimHei" charset="-122"/>
                  <a:cs typeface="SimHei" charset="-122"/>
                </a:rPr>
                <a:t>  </a:t>
              </a:r>
              <a:endParaRPr kumimoji="1" lang="zh-CN" altLang="en-US" sz="2800" b="1" dirty="0">
                <a:solidFill>
                  <a:schemeClr val="tx1"/>
                </a:solidFill>
                <a:latin typeface="SimHei" charset="-122"/>
                <a:ea typeface="SimHei" charset="-122"/>
                <a:cs typeface="SimHei" charset="-122"/>
              </a:endParaRPr>
            </a:p>
          </p:txBody>
        </p:sp>
        <p:grpSp>
          <p:nvGrpSpPr>
            <p:cNvPr id="12" name="组 11"/>
            <p:cNvGrpSpPr/>
            <p:nvPr/>
          </p:nvGrpSpPr>
          <p:grpSpPr>
            <a:xfrm>
              <a:off x="6225958" y="3142859"/>
              <a:ext cx="2646878" cy="2677656"/>
              <a:chOff x="6316592" y="4244087"/>
              <a:chExt cx="2646878" cy="2677656"/>
            </a:xfrm>
          </p:grpSpPr>
          <p:sp>
            <p:nvSpPr>
              <p:cNvPr id="14" name="文本框 13"/>
              <p:cNvSpPr txBox="1"/>
              <p:nvPr/>
            </p:nvSpPr>
            <p:spPr>
              <a:xfrm>
                <a:off x="6316592" y="4244087"/>
                <a:ext cx="2646878" cy="2677656"/>
              </a:xfrm>
              <a:prstGeom prst="rect">
                <a:avLst/>
              </a:prstGeom>
              <a:noFill/>
            </p:spPr>
            <p:txBody>
              <a:bodyPr wrap="none" rtlCol="0">
                <a:spAutoFit/>
              </a:bodyPr>
              <a:lstStyle/>
              <a:p>
                <a:pPr algn="ctr"/>
                <a:r>
                  <a:rPr kumimoji="1" lang="zh-CN" altLang="en-US" sz="2400" dirty="0" smtClean="0">
                    <a:solidFill>
                      <a:schemeClr val="tx1"/>
                    </a:solidFill>
                    <a:latin typeface="SimHei" charset="-122"/>
                    <a:ea typeface="SimHei" charset="-122"/>
                    <a:cs typeface="SimHei" charset="-122"/>
                  </a:rPr>
                  <a:t>权重</a:t>
                </a:r>
                <a:endParaRPr kumimoji="1" lang="en-US" altLang="zh-CN" sz="2400" dirty="0" smtClean="0">
                  <a:solidFill>
                    <a:schemeClr val="tx1"/>
                  </a:solidFill>
                  <a:latin typeface="SimHei" charset="-122"/>
                  <a:ea typeface="SimHei" charset="-122"/>
                  <a:cs typeface="SimHei" charset="-122"/>
                </a:endParaRPr>
              </a:p>
              <a:p>
                <a:pPr algn="ctr"/>
                <a:endParaRPr kumimoji="1" lang="en-US" altLang="zh-CN" sz="2400" dirty="0">
                  <a:solidFill>
                    <a:schemeClr val="tx1"/>
                  </a:solidFill>
                  <a:latin typeface="SimHei" charset="-122"/>
                  <a:ea typeface="SimHei" charset="-122"/>
                  <a:cs typeface="SimHei" charset="-122"/>
                </a:endParaRPr>
              </a:p>
              <a:p>
                <a:pPr algn="ctr"/>
                <a:endParaRPr kumimoji="1" lang="en-US" altLang="zh-CN" sz="2400" dirty="0" smtClean="0">
                  <a:solidFill>
                    <a:schemeClr val="tx1"/>
                  </a:solidFill>
                  <a:latin typeface="SimHei" charset="-122"/>
                  <a:ea typeface="SimHei" charset="-122"/>
                  <a:cs typeface="SimHei" charset="-122"/>
                </a:endParaRPr>
              </a:p>
              <a:p>
                <a:pPr algn="ctr"/>
                <a:r>
                  <a:rPr kumimoji="1" lang="zh-CN" altLang="en-US" sz="2400" dirty="0" smtClean="0">
                    <a:solidFill>
                      <a:schemeClr val="tx1"/>
                    </a:solidFill>
                    <a:latin typeface="SimHei" charset="-122"/>
                    <a:ea typeface="SimHei" charset="-122"/>
                    <a:cs typeface="SimHei" charset="-122"/>
                  </a:rPr>
                  <a:t> 高质量词汇表示</a:t>
                </a:r>
                <a:endParaRPr kumimoji="1" lang="en-US" altLang="zh-CN" sz="2400" dirty="0" smtClean="0">
                  <a:solidFill>
                    <a:schemeClr val="tx1"/>
                  </a:solidFill>
                  <a:latin typeface="SimHei" charset="-122"/>
                  <a:ea typeface="SimHei" charset="-122"/>
                  <a:cs typeface="SimHei" charset="-122"/>
                </a:endParaRPr>
              </a:p>
              <a:p>
                <a:pPr algn="ctr"/>
                <a:endParaRPr kumimoji="1" lang="en-US" altLang="zh-CN" sz="2400" dirty="0">
                  <a:solidFill>
                    <a:schemeClr val="tx1"/>
                  </a:solidFill>
                  <a:latin typeface="SimHei" charset="-122"/>
                  <a:ea typeface="SimHei" charset="-122"/>
                  <a:cs typeface="SimHei" charset="-122"/>
                </a:endParaRPr>
              </a:p>
              <a:p>
                <a:pPr algn="ctr"/>
                <a:endParaRPr kumimoji="1" lang="en-US" altLang="zh-CN" sz="2400" dirty="0" smtClean="0">
                  <a:solidFill>
                    <a:schemeClr val="tx1"/>
                  </a:solidFill>
                  <a:latin typeface="SimHei" charset="-122"/>
                  <a:ea typeface="SimHei" charset="-122"/>
                  <a:cs typeface="SimHei" charset="-122"/>
                </a:endParaRPr>
              </a:p>
              <a:p>
                <a:pPr algn="ctr"/>
                <a:r>
                  <a:rPr kumimoji="1" lang="zh-CN" altLang="en-US" sz="2400" dirty="0" smtClean="0">
                    <a:solidFill>
                      <a:schemeClr val="tx1"/>
                    </a:solidFill>
                    <a:latin typeface="SimHei" charset="-122"/>
                    <a:ea typeface="SimHei" charset="-122"/>
                    <a:cs typeface="SimHei" charset="-122"/>
                  </a:rPr>
                  <a:t>区分是否相关词汇</a:t>
                </a:r>
                <a:endParaRPr kumimoji="1" lang="zh-CN" altLang="en-US" sz="2400" dirty="0">
                  <a:solidFill>
                    <a:schemeClr val="tx1"/>
                  </a:solidFill>
                  <a:latin typeface="SimHei" charset="-122"/>
                  <a:ea typeface="SimHei" charset="-122"/>
                  <a:cs typeface="SimHei" charset="-122"/>
                </a:endParaRPr>
              </a:p>
            </p:txBody>
          </p:sp>
          <p:sp>
            <p:nvSpPr>
              <p:cNvPr id="15" name="右箭头 14"/>
              <p:cNvSpPr/>
              <p:nvPr/>
            </p:nvSpPr>
            <p:spPr>
              <a:xfrm rot="5400000">
                <a:off x="7417356" y="4830840"/>
                <a:ext cx="480631" cy="300556"/>
              </a:xfrm>
              <a:prstGeom prst="rightArrow">
                <a:avLst/>
              </a:prstGeom>
              <a:pattFill prst="wdUpDiag">
                <a:fgClr>
                  <a:schemeClr val="accent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右箭头 15"/>
              <p:cNvSpPr/>
              <p:nvPr/>
            </p:nvSpPr>
            <p:spPr>
              <a:xfrm rot="5400000">
                <a:off x="7417356" y="5976855"/>
                <a:ext cx="480631" cy="300556"/>
              </a:xfrm>
              <a:prstGeom prst="rightArrow">
                <a:avLst/>
              </a:prstGeom>
              <a:pattFill prst="wdUpDiag">
                <a:fgClr>
                  <a:schemeClr val="accent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13" name="文本框 12"/>
            <p:cNvSpPr txBox="1"/>
            <p:nvPr/>
          </p:nvSpPr>
          <p:spPr>
            <a:xfrm>
              <a:off x="6000027" y="2659247"/>
              <a:ext cx="2954655" cy="907941"/>
            </a:xfrm>
            <a:prstGeom prst="rect">
              <a:avLst/>
            </a:prstGeom>
            <a:noFill/>
          </p:spPr>
          <p:txBody>
            <a:bodyPr wrap="none" rtlCol="0">
              <a:spAutoFit/>
            </a:bodyPr>
            <a:lstStyle/>
            <a:p>
              <a:pPr algn="l" rtl="0" fontAlgn="base">
                <a:spcBef>
                  <a:spcPct val="0"/>
                </a:spcBef>
                <a:spcAft>
                  <a:spcPct val="0"/>
                </a:spcAft>
              </a:pPr>
              <a:r>
                <a:rPr kumimoji="1" lang="zh-CN" altLang="en-US" sz="2400" b="0" dirty="0" smtClean="0">
                  <a:solidFill>
                    <a:schemeClr val="tx1"/>
                  </a:solidFill>
                  <a:latin typeface="SimHei" charset="-122"/>
                  <a:ea typeface="SimHei" charset="-122"/>
                  <a:cs typeface="SimHei" charset="-122"/>
                </a:rPr>
                <a:t>相关词汇作为弱监督</a:t>
              </a:r>
              <a:endParaRPr kumimoji="1" lang="en-US" altLang="zh-CN" sz="2400" b="0" dirty="0" smtClean="0">
                <a:solidFill>
                  <a:schemeClr val="tx1"/>
                </a:solidFill>
                <a:latin typeface="SimHei" charset="-122"/>
                <a:ea typeface="SimHei" charset="-122"/>
                <a:cs typeface="SimHei" charset="-122"/>
              </a:endParaRPr>
            </a:p>
            <a:p>
              <a:pPr algn="l" rtl="0" fontAlgn="base">
                <a:spcBef>
                  <a:spcPts val="600"/>
                </a:spcBef>
                <a:spcAft>
                  <a:spcPct val="0"/>
                </a:spcAft>
              </a:pPr>
              <a:r>
                <a:rPr kumimoji="1" lang="zh-CN" altLang="en-US" sz="2400" b="0" dirty="0" smtClean="0">
                  <a:solidFill>
                    <a:schemeClr val="tx1"/>
                  </a:solidFill>
                  <a:latin typeface="SimHei" charset="-122"/>
                  <a:ea typeface="SimHei" charset="-122"/>
                  <a:cs typeface="SimHei" charset="-122"/>
                </a:rPr>
                <a:t>  </a:t>
              </a:r>
              <a:endParaRPr kumimoji="1" lang="zh-CN" altLang="en-US" sz="2400" b="0" dirty="0">
                <a:solidFill>
                  <a:schemeClr val="tx1"/>
                </a:solidFill>
                <a:latin typeface="SimHei" charset="-122"/>
                <a:ea typeface="SimHei" charset="-122"/>
                <a:cs typeface="SimHei" charset="-122"/>
              </a:endParaRPr>
            </a:p>
          </p:txBody>
        </p:sp>
      </p:grpSp>
      <p:cxnSp>
        <p:nvCxnSpPr>
          <p:cNvPr id="17" name="直线箭头连接符 16"/>
          <p:cNvCxnSpPr/>
          <p:nvPr/>
        </p:nvCxnSpPr>
        <p:spPr bwMode="auto">
          <a:xfrm flipV="1">
            <a:off x="2532647" y="3142859"/>
            <a:ext cx="405512" cy="593810"/>
          </a:xfrm>
          <a:prstGeom prst="straightConnector1">
            <a:avLst/>
          </a:prstGeom>
          <a:solidFill>
            <a:schemeClr val="accent1"/>
          </a:solidFill>
          <a:ln w="9525" cap="flat" cmpd="sng" algn="ctr">
            <a:solidFill>
              <a:srgbClr val="0067AC"/>
            </a:solidFill>
            <a:prstDash val="solid"/>
            <a:round/>
            <a:headEnd type="none" w="med" len="med"/>
            <a:tailEnd type="arrow"/>
          </a:ln>
          <a:effectLst>
            <a:glow rad="38100">
              <a:srgbClr val="0067AC">
                <a:alpha val="75000"/>
              </a:srgbClr>
            </a:glow>
          </a:effectLst>
        </p:spPr>
      </p:cxnSp>
      <p:sp>
        <p:nvSpPr>
          <p:cNvPr id="18" name="文本框 17"/>
          <p:cNvSpPr txBox="1"/>
          <p:nvPr/>
        </p:nvSpPr>
        <p:spPr>
          <a:xfrm>
            <a:off x="8319514" y="6335075"/>
            <a:ext cx="736600" cy="307777"/>
          </a:xfrm>
          <a:prstGeom prst="rect">
            <a:avLst/>
          </a:prstGeom>
          <a:noFill/>
        </p:spPr>
        <p:txBody>
          <a:bodyPr wrap="square" rtlCol="0">
            <a:spAutoFit/>
          </a:bodyPr>
          <a:lstStyle/>
          <a:p>
            <a:r>
              <a:rPr kumimoji="1" lang="en-US" altLang="zh-CN" b="1" dirty="0" smtClean="0">
                <a:latin typeface="SimHei" charset="-122"/>
                <a:ea typeface="SimHei" charset="-122"/>
                <a:cs typeface="SimHei" charset="-122"/>
              </a:rPr>
              <a:t>14/30</a:t>
            </a:r>
            <a:endParaRPr kumimoji="1" lang="zh-CN" altLang="en-US" b="1" dirty="0">
              <a:latin typeface="SimHei" charset="-122"/>
              <a:ea typeface="SimHei" charset="-122"/>
              <a:cs typeface="SimHei" charset="-122"/>
            </a:endParaRPr>
          </a:p>
        </p:txBody>
      </p:sp>
    </p:spTree>
    <p:extLst>
      <p:ext uri="{BB962C8B-B14F-4D97-AF65-F5344CB8AC3E}">
        <p14:creationId xmlns:p14="http://schemas.microsoft.com/office/powerpoint/2010/main" val="1529113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929393" y="2079324"/>
            <a:ext cx="2997631" cy="3877985"/>
          </a:xfrm>
          <a:prstGeom prst="rect">
            <a:avLst/>
          </a:prstGeom>
          <a:noFill/>
        </p:spPr>
        <p:txBody>
          <a:bodyPr wrap="square" rtlCol="0">
            <a:spAutoFit/>
          </a:bodyPr>
          <a:lstStyle/>
          <a:p>
            <a:pPr marL="457200" indent="-457200" algn="l" rtl="0" fontAlgn="base">
              <a:spcBef>
                <a:spcPts val="600"/>
              </a:spcBef>
              <a:spcAft>
                <a:spcPts val="600"/>
              </a:spcAft>
              <a:buFont typeface="+mj-ea"/>
              <a:buAutoNum type="circleNumDbPlain"/>
            </a:pPr>
            <a:r>
              <a:rPr kumimoji="1" lang="zh-CN" altLang="en-US" sz="2400" b="0" dirty="0" smtClean="0">
                <a:solidFill>
                  <a:schemeClr val="tx1"/>
                </a:solidFill>
                <a:latin typeface="SimHei" charset="-122"/>
                <a:ea typeface="SimHei" charset="-122"/>
                <a:cs typeface="SimHei" charset="-122"/>
              </a:rPr>
              <a:t>获取文本和视觉向量</a:t>
            </a:r>
            <a:endParaRPr kumimoji="1" lang="en-US" altLang="zh-CN" sz="2400" b="0" dirty="0" smtClean="0">
              <a:solidFill>
                <a:schemeClr val="tx1"/>
              </a:solidFill>
              <a:latin typeface="SimHei" charset="-122"/>
              <a:ea typeface="SimHei" charset="-122"/>
              <a:cs typeface="SimHei" charset="-122"/>
            </a:endParaRPr>
          </a:p>
          <a:p>
            <a:pPr marL="457200" indent="-457200" algn="l" rtl="0" fontAlgn="base">
              <a:spcBef>
                <a:spcPts val="600"/>
              </a:spcBef>
              <a:spcAft>
                <a:spcPts val="600"/>
              </a:spcAft>
              <a:buAutoNum type="circleNumDbPlain"/>
            </a:pPr>
            <a:r>
              <a:rPr kumimoji="1" lang="zh-CN" altLang="en-US" sz="2400" b="0" dirty="0" smtClean="0">
                <a:solidFill>
                  <a:schemeClr val="tx1"/>
                </a:solidFill>
                <a:latin typeface="SimHei" charset="-122"/>
                <a:ea typeface="SimHei" charset="-122"/>
                <a:cs typeface="SimHei" charset="-122"/>
              </a:rPr>
              <a:t>学习文本和视觉向量空间的映射</a:t>
            </a:r>
            <a:endParaRPr kumimoji="1" lang="en-US" altLang="zh-CN" sz="2400" b="0" dirty="0" smtClean="0">
              <a:solidFill>
                <a:schemeClr val="tx1"/>
              </a:solidFill>
              <a:latin typeface="SimHei" charset="-122"/>
              <a:ea typeface="SimHei" charset="-122"/>
              <a:cs typeface="SimHei" charset="-122"/>
            </a:endParaRPr>
          </a:p>
          <a:p>
            <a:pPr marL="457200" indent="-457200" algn="l" rtl="0" fontAlgn="base">
              <a:spcBef>
                <a:spcPts val="600"/>
              </a:spcBef>
              <a:spcAft>
                <a:spcPts val="600"/>
              </a:spcAft>
              <a:buAutoNum type="circleNumDbPlain"/>
            </a:pPr>
            <a:r>
              <a:rPr kumimoji="1" lang="zh-CN" altLang="en-US" sz="2400" b="0" dirty="0" smtClean="0">
                <a:solidFill>
                  <a:schemeClr val="tx1"/>
                </a:solidFill>
                <a:latin typeface="SimHei" charset="-122"/>
                <a:ea typeface="SimHei" charset="-122"/>
                <a:cs typeface="SimHei" charset="-122"/>
              </a:rPr>
              <a:t>生成多模态词汇表示（模态门、词类门、词汇门）</a:t>
            </a:r>
            <a:endParaRPr kumimoji="1" lang="en-US" altLang="zh-CN" sz="2400" b="0" dirty="0" smtClean="0">
              <a:solidFill>
                <a:schemeClr val="tx1"/>
              </a:solidFill>
              <a:latin typeface="SimHei" charset="-122"/>
              <a:ea typeface="SimHei" charset="-122"/>
              <a:cs typeface="SimHei" charset="-122"/>
            </a:endParaRPr>
          </a:p>
          <a:p>
            <a:pPr marL="457200" indent="-457200" algn="l" rtl="0" fontAlgn="base">
              <a:spcBef>
                <a:spcPts val="600"/>
              </a:spcBef>
              <a:spcAft>
                <a:spcPts val="600"/>
              </a:spcAft>
              <a:buAutoNum type="circleNumDbPlain"/>
            </a:pPr>
            <a:r>
              <a:rPr kumimoji="1" lang="zh-CN" altLang="en-US" sz="2400" b="0" dirty="0" smtClean="0">
                <a:solidFill>
                  <a:schemeClr val="tx1"/>
                </a:solidFill>
                <a:latin typeface="SimHei" charset="-122"/>
                <a:ea typeface="SimHei" charset="-122"/>
                <a:cs typeface="SimHei" charset="-122"/>
              </a:rPr>
              <a:t>模型训练（最大间隔目标函数）</a:t>
            </a:r>
            <a:endParaRPr kumimoji="1" lang="en-US" altLang="zh-CN" sz="2400" b="0" dirty="0" smtClean="0">
              <a:solidFill>
                <a:schemeClr val="tx1"/>
              </a:solidFill>
              <a:latin typeface="SimHei" charset="-122"/>
              <a:ea typeface="SimHei" charset="-122"/>
              <a:cs typeface="SimHei"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816" y="1894686"/>
            <a:ext cx="5629608" cy="4222206"/>
          </a:xfrm>
          <a:prstGeom prst="rect">
            <a:avLst/>
          </a:prstGeom>
        </p:spPr>
      </p:pic>
      <p:sp>
        <p:nvSpPr>
          <p:cNvPr id="5" name="内容占位符 2"/>
          <p:cNvSpPr txBox="1">
            <a:spLocks/>
          </p:cNvSpPr>
          <p:nvPr/>
        </p:nvSpPr>
        <p:spPr>
          <a:xfrm>
            <a:off x="381000" y="1061403"/>
            <a:ext cx="8229600" cy="833282"/>
          </a:xfrm>
          <a:prstGeom prst="rect">
            <a:avLst/>
          </a:prstGeom>
        </p:spPr>
        <p:txBody>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sz="2800"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a:buFont typeface="Wingdings" charset="2"/>
              <a:buChar char="u"/>
            </a:pPr>
            <a:r>
              <a:rPr kumimoji="1" lang="zh-CN" altLang="en-US" sz="3200" b="1" dirty="0" smtClean="0">
                <a:latin typeface="SimHei" charset="-122"/>
                <a:ea typeface="SimHei" charset="-122"/>
                <a:cs typeface="SimHei" charset="-122"/>
              </a:rPr>
              <a:t> 基于动态融合机制的多模态词汇表示方法</a:t>
            </a:r>
            <a:endParaRPr kumimoji="1" lang="en-US" altLang="zh-CN" sz="3200" dirty="0" smtClean="0">
              <a:latin typeface="SimHei" charset="-122"/>
              <a:ea typeface="SimHei" charset="-122"/>
              <a:cs typeface="SimHei" charset="-122"/>
            </a:endParaRPr>
          </a:p>
        </p:txBody>
      </p:sp>
      <p:sp>
        <p:nvSpPr>
          <p:cNvPr id="6" name="矩形 5"/>
          <p:cNvSpPr/>
          <p:nvPr/>
        </p:nvSpPr>
        <p:spPr>
          <a:xfrm>
            <a:off x="134816" y="2669963"/>
            <a:ext cx="2778865" cy="1348353"/>
          </a:xfrm>
          <a:prstGeom prst="rect">
            <a:avLst/>
          </a:prstGeom>
          <a:noFill/>
          <a:ln w="38100">
            <a:solidFill>
              <a:srgbClr val="0000C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5929393" y="3783258"/>
            <a:ext cx="2889143" cy="1348353"/>
          </a:xfrm>
          <a:prstGeom prst="rect">
            <a:avLst/>
          </a:prstGeom>
          <a:noFill/>
          <a:ln w="38100">
            <a:solidFill>
              <a:srgbClr val="0000C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8319514" y="6335075"/>
            <a:ext cx="736600" cy="307777"/>
          </a:xfrm>
          <a:prstGeom prst="rect">
            <a:avLst/>
          </a:prstGeom>
          <a:noFill/>
        </p:spPr>
        <p:txBody>
          <a:bodyPr wrap="square" rtlCol="0">
            <a:spAutoFit/>
          </a:bodyPr>
          <a:lstStyle/>
          <a:p>
            <a:r>
              <a:rPr kumimoji="1" lang="en-US" altLang="zh-CN" b="1" dirty="0" smtClean="0">
                <a:latin typeface="SimHei" charset="-122"/>
                <a:ea typeface="SimHei" charset="-122"/>
                <a:cs typeface="SimHei" charset="-122"/>
              </a:rPr>
              <a:t>15/30</a:t>
            </a:r>
            <a:endParaRPr kumimoji="1" lang="zh-CN" altLang="en-US" b="1" dirty="0">
              <a:latin typeface="SimHei" charset="-122"/>
              <a:ea typeface="SimHei" charset="-122"/>
              <a:cs typeface="SimHei" charset="-122"/>
            </a:endParaRPr>
          </a:p>
        </p:txBody>
      </p:sp>
    </p:spTree>
    <p:extLst>
      <p:ext uri="{BB962C8B-B14F-4D97-AF65-F5344CB8AC3E}">
        <p14:creationId xmlns:p14="http://schemas.microsoft.com/office/powerpoint/2010/main" val="1252959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p:cNvSpPr>
          <p:nvPr/>
        </p:nvSpPr>
        <p:spPr>
          <a:xfrm>
            <a:off x="808337" y="1038528"/>
            <a:ext cx="8229600" cy="1224136"/>
          </a:xfrm>
          <a:prstGeom prst="rect">
            <a:avLst/>
          </a:prstGeom>
        </p:spPr>
        <p:txBody>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sz="2800"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a:buClr>
                <a:schemeClr val="tx1"/>
              </a:buClr>
              <a:buSzPct val="100000"/>
              <a:buFont typeface="Wingdings" charset="2"/>
              <a:buChar char="u"/>
            </a:pPr>
            <a:r>
              <a:rPr kumimoji="1" lang="zh-CN" altLang="en-US" sz="3200" b="1" dirty="0">
                <a:latin typeface="SimHei" charset="-122"/>
                <a:ea typeface="SimHei" charset="-122"/>
                <a:cs typeface="SimHei" charset="-122"/>
              </a:rPr>
              <a:t> </a:t>
            </a:r>
            <a:r>
              <a:rPr kumimoji="1" lang="zh-CN" altLang="en-US" sz="3200" b="1" dirty="0" smtClean="0">
                <a:latin typeface="SimHei" charset="-122"/>
                <a:ea typeface="SimHei" charset="-122"/>
                <a:cs typeface="SimHei" charset="-122"/>
              </a:rPr>
              <a:t>学习权重的三种门机制</a:t>
            </a:r>
            <a:r>
              <a:rPr kumimoji="1" lang="en-US" altLang="zh-CN" sz="3200" dirty="0">
                <a:latin typeface="SimHei" charset="-122"/>
                <a:ea typeface="SimHei" charset="-122"/>
                <a:cs typeface="SimHei" charset="-122"/>
              </a:rPr>
              <a:t>-</a:t>
            </a:r>
            <a:r>
              <a:rPr kumimoji="1" lang="zh-CN" altLang="en-US" sz="2400" dirty="0" smtClean="0">
                <a:latin typeface="SimHei" charset="-122"/>
                <a:ea typeface="SimHei" charset="-122"/>
                <a:cs typeface="SimHei" charset="-122"/>
              </a:rPr>
              <a:t>以词</a:t>
            </a:r>
            <a:r>
              <a:rPr kumimoji="1" lang="zh-CN" altLang="en-US" sz="2400" dirty="0">
                <a:latin typeface="SimHei" charset="-122"/>
                <a:ea typeface="SimHei" charset="-122"/>
                <a:cs typeface="SimHei" charset="-122"/>
              </a:rPr>
              <a:t>汇门</a:t>
            </a:r>
            <a:r>
              <a:rPr kumimoji="1" lang="en-US" altLang="zh-CN" sz="2400" dirty="0">
                <a:latin typeface="SimHei" charset="-122"/>
                <a:ea typeface="SimHei" charset="-122"/>
                <a:cs typeface="SimHei" charset="-122"/>
              </a:rPr>
              <a:t>(</a:t>
            </a:r>
            <a:r>
              <a:rPr kumimoji="1" lang="en-US" altLang="zh-CN" sz="2400" dirty="0" smtClean="0">
                <a:latin typeface="Times New Roman" charset="0"/>
                <a:ea typeface="Times New Roman" charset="0"/>
                <a:cs typeface="Times New Roman" charset="0"/>
              </a:rPr>
              <a:t>S-gate</a:t>
            </a:r>
            <a:r>
              <a:rPr kumimoji="1" lang="en-US" altLang="zh-CN" sz="2400" dirty="0" smtClean="0">
                <a:latin typeface="SimHei" charset="-122"/>
                <a:ea typeface="SimHei" charset="-122"/>
                <a:cs typeface="SimHei" charset="-122"/>
              </a:rPr>
              <a:t>)</a:t>
            </a:r>
            <a:r>
              <a:rPr kumimoji="1" lang="zh-CN" altLang="en-US" sz="2400" dirty="0" smtClean="0">
                <a:latin typeface="SimHei" charset="-122"/>
                <a:ea typeface="SimHei" charset="-122"/>
                <a:cs typeface="SimHei" charset="-122"/>
              </a:rPr>
              <a:t>为例</a:t>
            </a:r>
            <a:endParaRPr kumimoji="1" lang="en-US" altLang="zh-CN" sz="2400" dirty="0">
              <a:latin typeface="SimHei" charset="-122"/>
              <a:ea typeface="SimHei" charset="-122"/>
              <a:cs typeface="SimHei" charset="-122"/>
            </a:endParaRPr>
          </a:p>
        </p:txBody>
      </p:sp>
      <p:sp>
        <p:nvSpPr>
          <p:cNvPr id="4" name="矩形 3"/>
          <p:cNvSpPr/>
          <p:nvPr/>
        </p:nvSpPr>
        <p:spPr>
          <a:xfrm>
            <a:off x="7650679" y="1961514"/>
            <a:ext cx="1210588" cy="707886"/>
          </a:xfrm>
          <a:prstGeom prst="rect">
            <a:avLst/>
          </a:prstGeom>
        </p:spPr>
        <p:txBody>
          <a:bodyPr wrap="none">
            <a:spAutoFit/>
          </a:bodyPr>
          <a:lstStyle/>
          <a:p>
            <a:pPr marL="0" indent="0">
              <a:buNone/>
            </a:pPr>
            <a:r>
              <a:rPr kumimoji="1" lang="zh-CN" altLang="en-US" sz="2000" b="1" dirty="0" smtClean="0">
                <a:latin typeface="SimHei" charset="-122"/>
                <a:ea typeface="SimHei" charset="-122"/>
                <a:cs typeface="SimHei" charset="-122"/>
              </a:rPr>
              <a:t>向量权重</a:t>
            </a:r>
            <a:endParaRPr kumimoji="1" lang="en-US" altLang="zh-CN" sz="2000" b="1" dirty="0" smtClean="0">
              <a:latin typeface="SimHei" charset="-122"/>
              <a:ea typeface="SimHei" charset="-122"/>
              <a:cs typeface="SimHei" charset="-122"/>
            </a:endParaRPr>
          </a:p>
          <a:p>
            <a:pPr marL="0" indent="0">
              <a:buNone/>
            </a:pPr>
            <a:r>
              <a:rPr kumimoji="1" lang="en-US" altLang="zh-CN" sz="2000" b="1" dirty="0">
                <a:latin typeface="SimHei" charset="-122"/>
                <a:ea typeface="SimHei" charset="-122"/>
                <a:cs typeface="SimHei" charset="-122"/>
              </a:rPr>
              <a:t>g</a:t>
            </a:r>
            <a:r>
              <a:rPr kumimoji="1" lang="en-US" altLang="zh-CN" sz="2000" b="1" dirty="0" smtClean="0">
                <a:latin typeface="SimHei" charset="-122"/>
                <a:ea typeface="SimHei" charset="-122"/>
                <a:cs typeface="SimHei" charset="-122"/>
              </a:rPr>
              <a:t>ate-</a:t>
            </a:r>
            <a:r>
              <a:rPr kumimoji="1" lang="en-US" altLang="zh-CN" sz="2000" b="1" dirty="0" err="1" smtClean="0">
                <a:latin typeface="SimHei" charset="-122"/>
                <a:ea typeface="SimHei" charset="-122"/>
                <a:cs typeface="SimHei" charset="-122"/>
              </a:rPr>
              <a:t>vec</a:t>
            </a:r>
            <a:endParaRPr kumimoji="1" lang="en-US" altLang="zh-CN" sz="2000" b="1" dirty="0">
              <a:latin typeface="SimHei" charset="-122"/>
              <a:ea typeface="SimHei" charset="-122"/>
              <a:cs typeface="SimHei" charset="-122"/>
            </a:endParaRPr>
          </a:p>
        </p:txBody>
      </p:sp>
      <p:sp>
        <p:nvSpPr>
          <p:cNvPr id="5" name="矩形 4"/>
          <p:cNvSpPr/>
          <p:nvPr/>
        </p:nvSpPr>
        <p:spPr>
          <a:xfrm>
            <a:off x="7596528" y="4420570"/>
            <a:ext cx="1210588" cy="707886"/>
          </a:xfrm>
          <a:prstGeom prst="rect">
            <a:avLst/>
          </a:prstGeom>
        </p:spPr>
        <p:txBody>
          <a:bodyPr wrap="none">
            <a:spAutoFit/>
          </a:bodyPr>
          <a:lstStyle/>
          <a:p>
            <a:pPr marL="0" indent="0">
              <a:buNone/>
            </a:pPr>
            <a:r>
              <a:rPr kumimoji="1" lang="zh-CN" altLang="en-US" sz="2000" b="1" dirty="0" smtClean="0">
                <a:latin typeface="SimHei" charset="-122"/>
                <a:ea typeface="SimHei" charset="-122"/>
                <a:cs typeface="SimHei" charset="-122"/>
              </a:rPr>
              <a:t>数值权重</a:t>
            </a:r>
            <a:endParaRPr kumimoji="1" lang="en-US" altLang="zh-CN" sz="2000" b="1" dirty="0" smtClean="0">
              <a:latin typeface="SimHei" charset="-122"/>
              <a:ea typeface="SimHei" charset="-122"/>
              <a:cs typeface="SimHei" charset="-122"/>
            </a:endParaRPr>
          </a:p>
          <a:p>
            <a:pPr marL="0" indent="0">
              <a:buNone/>
            </a:pPr>
            <a:r>
              <a:rPr kumimoji="1" lang="en-US" altLang="zh-CN" sz="2000" b="1" dirty="0">
                <a:latin typeface="SimHei" charset="-122"/>
                <a:ea typeface="SimHei" charset="-122"/>
                <a:cs typeface="SimHei" charset="-122"/>
              </a:rPr>
              <a:t>g</a:t>
            </a:r>
            <a:r>
              <a:rPr kumimoji="1" lang="en-US" altLang="zh-CN" sz="2000" b="1" dirty="0" smtClean="0">
                <a:latin typeface="SimHei" charset="-122"/>
                <a:ea typeface="SimHei" charset="-122"/>
                <a:cs typeface="SimHei" charset="-122"/>
              </a:rPr>
              <a:t>ate-</a:t>
            </a:r>
            <a:r>
              <a:rPr kumimoji="1" lang="en-US" altLang="zh-CN" sz="2000" b="1" dirty="0" err="1" smtClean="0">
                <a:latin typeface="SimHei" charset="-122"/>
                <a:ea typeface="SimHei" charset="-122"/>
                <a:cs typeface="SimHei" charset="-122"/>
              </a:rPr>
              <a:t>val</a:t>
            </a:r>
            <a:endParaRPr kumimoji="1" lang="en-US" altLang="zh-CN" sz="2000" b="1" dirty="0">
              <a:latin typeface="SimHei" charset="-122"/>
              <a:ea typeface="SimHei" charset="-122"/>
              <a:cs typeface="SimHei" charset="-122"/>
            </a:endParaRPr>
          </a:p>
        </p:txBody>
      </p:sp>
      <p:sp>
        <p:nvSpPr>
          <p:cNvPr id="6" name="文本框 5"/>
          <p:cNvSpPr txBox="1"/>
          <p:nvPr/>
        </p:nvSpPr>
        <p:spPr>
          <a:xfrm>
            <a:off x="284846" y="1813612"/>
            <a:ext cx="1447700" cy="830997"/>
          </a:xfrm>
          <a:prstGeom prst="rect">
            <a:avLst/>
          </a:prstGeom>
          <a:noFill/>
        </p:spPr>
        <p:txBody>
          <a:bodyPr wrap="square" rtlCol="0">
            <a:spAutoFit/>
          </a:bodyPr>
          <a:lstStyle/>
          <a:p>
            <a:r>
              <a:rPr kumimoji="1" lang="zh-CN" altLang="en-US" sz="2400" dirty="0" smtClean="0">
                <a:latin typeface="SimHei" charset="-122"/>
                <a:ea typeface="SimHei" charset="-122"/>
                <a:cs typeface="SimHei" charset="-122"/>
              </a:rPr>
              <a:t>多模态词汇表示</a:t>
            </a:r>
            <a:endParaRPr kumimoji="1" lang="zh-CN" altLang="en-US" sz="2400" dirty="0">
              <a:latin typeface="SimHei" charset="-122"/>
              <a:ea typeface="SimHei" charset="-122"/>
              <a:cs typeface="SimHei" charset="-122"/>
            </a:endParaRPr>
          </a:p>
        </p:txBody>
      </p:sp>
      <p:sp>
        <p:nvSpPr>
          <p:cNvPr id="7" name="文本框 6"/>
          <p:cNvSpPr txBox="1"/>
          <p:nvPr/>
        </p:nvSpPr>
        <p:spPr>
          <a:xfrm>
            <a:off x="298214" y="4269043"/>
            <a:ext cx="1447700" cy="830997"/>
          </a:xfrm>
          <a:prstGeom prst="rect">
            <a:avLst/>
          </a:prstGeom>
          <a:noFill/>
        </p:spPr>
        <p:txBody>
          <a:bodyPr wrap="square" rtlCol="0">
            <a:spAutoFit/>
          </a:bodyPr>
          <a:lstStyle/>
          <a:p>
            <a:r>
              <a:rPr kumimoji="1" lang="zh-CN" altLang="en-US" sz="2400" dirty="0" smtClean="0">
                <a:latin typeface="SimHei" charset="-122"/>
                <a:ea typeface="SimHei" charset="-122"/>
                <a:cs typeface="SimHei" charset="-122"/>
              </a:rPr>
              <a:t>多模态词汇表示</a:t>
            </a:r>
            <a:endParaRPr kumimoji="1" lang="zh-CN" altLang="en-US" sz="2400" dirty="0">
              <a:latin typeface="SimHei" charset="-122"/>
              <a:ea typeface="SimHei" charset="-122"/>
              <a:cs typeface="SimHei" charset="-122"/>
            </a:endParaRPr>
          </a:p>
        </p:txBody>
      </p:sp>
      <p:cxnSp>
        <p:nvCxnSpPr>
          <p:cNvPr id="8" name="直线连接符 7"/>
          <p:cNvCxnSpPr/>
          <p:nvPr/>
        </p:nvCxnSpPr>
        <p:spPr>
          <a:xfrm>
            <a:off x="284846" y="4154743"/>
            <a:ext cx="852227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0799" y="1460163"/>
            <a:ext cx="6629069" cy="2992288"/>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8513" y="3900163"/>
            <a:ext cx="6510583" cy="2716537"/>
          </a:xfrm>
          <a:prstGeom prst="rect">
            <a:avLst/>
          </a:prstGeom>
        </p:spPr>
      </p:pic>
      <p:sp>
        <p:nvSpPr>
          <p:cNvPr id="11" name="文本框 10"/>
          <p:cNvSpPr txBox="1"/>
          <p:nvPr/>
        </p:nvSpPr>
        <p:spPr>
          <a:xfrm>
            <a:off x="8319514" y="6335075"/>
            <a:ext cx="736600" cy="307777"/>
          </a:xfrm>
          <a:prstGeom prst="rect">
            <a:avLst/>
          </a:prstGeom>
          <a:noFill/>
        </p:spPr>
        <p:txBody>
          <a:bodyPr wrap="square" rtlCol="0">
            <a:spAutoFit/>
          </a:bodyPr>
          <a:lstStyle/>
          <a:p>
            <a:r>
              <a:rPr kumimoji="1" lang="en-US" altLang="zh-CN" b="1" dirty="0" smtClean="0">
                <a:latin typeface="SimHei" charset="-122"/>
                <a:ea typeface="SimHei" charset="-122"/>
                <a:cs typeface="SimHei" charset="-122"/>
              </a:rPr>
              <a:t>16/30</a:t>
            </a:r>
            <a:endParaRPr kumimoji="1" lang="zh-CN" altLang="en-US" b="1" dirty="0">
              <a:latin typeface="SimHei" charset="-122"/>
              <a:ea typeface="SimHei" charset="-122"/>
              <a:cs typeface="SimHei" charset="-122"/>
            </a:endParaRPr>
          </a:p>
        </p:txBody>
      </p:sp>
    </p:spTree>
    <p:extLst>
      <p:ext uri="{BB962C8B-B14F-4D97-AF65-F5344CB8AC3E}">
        <p14:creationId xmlns:p14="http://schemas.microsoft.com/office/powerpoint/2010/main" val="257287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p:cNvSpPr>
          <p:nvPr/>
        </p:nvSpPr>
        <p:spPr>
          <a:xfrm>
            <a:off x="381000" y="1231900"/>
            <a:ext cx="8559800" cy="2693686"/>
          </a:xfrm>
          <a:prstGeom prst="rect">
            <a:avLst/>
          </a:prstGeom>
        </p:spPr>
        <p:txBody>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sz="2800"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a:buFont typeface="Wingdings" charset="2"/>
              <a:buChar char="u"/>
            </a:pPr>
            <a:r>
              <a:rPr kumimoji="1" lang="zh-CN" altLang="en-US" sz="2800" b="1" dirty="0" smtClean="0">
                <a:latin typeface="SimHei" charset="-122"/>
                <a:ea typeface="SimHei" charset="-122"/>
                <a:cs typeface="SimHei" charset="-122"/>
              </a:rPr>
              <a:t> 不同词汇的含义对不同模态信息的依赖程度不同</a:t>
            </a:r>
            <a:endParaRPr kumimoji="1" lang="en-US" altLang="zh-CN" sz="2800" b="1" dirty="0" smtClean="0">
              <a:latin typeface="SimHei" charset="-122"/>
              <a:ea typeface="SimHei" charset="-122"/>
              <a:cs typeface="SimHei" charset="-122"/>
            </a:endParaRPr>
          </a:p>
          <a:p>
            <a:pPr lvl="1">
              <a:spcBef>
                <a:spcPts val="975"/>
              </a:spcBef>
              <a:buFont typeface=".AppleSystemUIFont" charset="-120"/>
              <a:buChar char="-"/>
            </a:pPr>
            <a:r>
              <a:rPr kumimoji="1" lang="zh-CN" altLang="en-US" sz="2400" dirty="0" smtClean="0">
                <a:latin typeface="Times New Roman" charset="0"/>
                <a:ea typeface="Times New Roman" charset="0"/>
                <a:cs typeface="Times New Roman" charset="0"/>
              </a:rPr>
              <a:t> </a:t>
            </a:r>
            <a:r>
              <a:rPr kumimoji="1" lang="en-US" altLang="zh-CN" sz="2400" dirty="0" smtClean="0">
                <a:latin typeface="Times New Roman" charset="0"/>
                <a:ea typeface="Times New Roman" charset="0"/>
                <a:cs typeface="Times New Roman" charset="0"/>
              </a:rPr>
              <a:t>796</a:t>
            </a:r>
            <a:r>
              <a:rPr kumimoji="1" lang="zh-CN" altLang="en-US" sz="2400" dirty="0" smtClean="0">
                <a:latin typeface="SimHei" charset="-122"/>
                <a:ea typeface="SimHei" charset="-122"/>
                <a:cs typeface="SimHei" charset="-122"/>
              </a:rPr>
              <a:t>个具象词和</a:t>
            </a:r>
            <a:r>
              <a:rPr kumimoji="1" lang="en-US" altLang="zh-CN" sz="2400" dirty="0" smtClean="0">
                <a:latin typeface="Times New Roman" charset="0"/>
                <a:ea typeface="Times New Roman" charset="0"/>
                <a:cs typeface="Times New Roman" charset="0"/>
              </a:rPr>
              <a:t>788</a:t>
            </a:r>
            <a:r>
              <a:rPr kumimoji="1" lang="zh-CN" altLang="en-US" sz="2400" dirty="0" smtClean="0">
                <a:latin typeface="SimHei" charset="-122"/>
                <a:ea typeface="SimHei" charset="-122"/>
                <a:cs typeface="SimHei" charset="-122"/>
              </a:rPr>
              <a:t>个抽象词集合</a:t>
            </a:r>
            <a:endParaRPr kumimoji="1" lang="en-US" altLang="zh-CN" sz="2400" dirty="0" smtClean="0">
              <a:latin typeface="SimHei" charset="-122"/>
              <a:ea typeface="SimHei" charset="-122"/>
              <a:cs typeface="SimHei" charset="-122"/>
            </a:endParaRPr>
          </a:p>
          <a:p>
            <a:pPr lvl="2">
              <a:spcBef>
                <a:spcPts val="975"/>
              </a:spcBef>
              <a:buFont typeface="Arial" charset="0"/>
              <a:buChar char="•"/>
            </a:pPr>
            <a:r>
              <a:rPr lang="zh-CN" altLang="en-US" sz="2400" dirty="0" smtClean="0">
                <a:latin typeface="SimHei" charset="-122"/>
                <a:ea typeface="SimHei" charset="-122"/>
                <a:cs typeface="SimHei" charset="-122"/>
              </a:rPr>
              <a:t>模态门：文本模态的表示总是获得更高的权重 </a:t>
            </a:r>
          </a:p>
          <a:p>
            <a:pPr lvl="2">
              <a:spcBef>
                <a:spcPts val="975"/>
              </a:spcBef>
              <a:buFont typeface="Arial" charset="0"/>
              <a:buChar char="•"/>
            </a:pPr>
            <a:r>
              <a:rPr kumimoji="1" lang="zh-CN" altLang="en-US" sz="2400" dirty="0" smtClean="0">
                <a:latin typeface="SimHei" charset="-122"/>
                <a:ea typeface="SimHei" charset="-122"/>
                <a:cs typeface="SimHei" charset="-122"/>
              </a:rPr>
              <a:t>词类门：</a:t>
            </a:r>
            <a:r>
              <a:rPr lang="zh-CN" altLang="en-US" sz="2400" dirty="0" smtClean="0">
                <a:latin typeface="SimHei" charset="-122"/>
                <a:ea typeface="SimHei" charset="-122"/>
                <a:cs typeface="SimHei" charset="-122"/>
              </a:rPr>
              <a:t>包含大多数抽象词的类别得到的文本模态与视觉模态的权重比更大 </a:t>
            </a:r>
            <a:endParaRPr kumimoji="1" lang="en-US" altLang="zh-CN" sz="2400" dirty="0" smtClean="0">
              <a:latin typeface="SimHei" charset="-122"/>
              <a:ea typeface="SimHei" charset="-122"/>
              <a:cs typeface="SimHei" charset="-122"/>
            </a:endParaRPr>
          </a:p>
          <a:p>
            <a:pPr lvl="2">
              <a:spcBef>
                <a:spcPts val="975"/>
              </a:spcBef>
              <a:buFont typeface="Arial" charset="0"/>
              <a:buChar char="•"/>
            </a:pPr>
            <a:r>
              <a:rPr kumimoji="1" lang="zh-CN" altLang="en-US" sz="2400" dirty="0" smtClean="0">
                <a:latin typeface="SimHei" charset="-122"/>
                <a:ea typeface="SimHei" charset="-122"/>
                <a:cs typeface="SimHei" charset="-122"/>
              </a:rPr>
              <a:t>词汇门：</a:t>
            </a:r>
            <a:r>
              <a:rPr lang="zh-CN" altLang="en-US" sz="2400" dirty="0" smtClean="0">
                <a:latin typeface="SimHei" charset="-122"/>
                <a:ea typeface="SimHei" charset="-122"/>
                <a:cs typeface="SimHei" charset="-122"/>
              </a:rPr>
              <a:t>抽象词得到了较高的文本与视觉模态的权重比 </a:t>
            </a:r>
            <a:endParaRPr lang="zh-CN" altLang="en-US" sz="3200" dirty="0" smtClean="0">
              <a:latin typeface="SimHei" charset="-122"/>
              <a:ea typeface="SimHei" charset="-122"/>
              <a:cs typeface="SimHei" charset="-122"/>
            </a:endParaRPr>
          </a:p>
          <a:p>
            <a:pPr lvl="1"/>
            <a:endParaRPr kumimoji="1" lang="zh-CN" altLang="en-US" sz="3200" dirty="0">
              <a:latin typeface="SimHei" charset="-122"/>
              <a:ea typeface="SimHei" charset="-122"/>
              <a:cs typeface="SimHei" charset="-122"/>
            </a:endParaRPr>
          </a:p>
        </p:txBody>
      </p:sp>
      <p:sp>
        <p:nvSpPr>
          <p:cNvPr id="4" name="矩形 3"/>
          <p:cNvSpPr/>
          <p:nvPr/>
        </p:nvSpPr>
        <p:spPr>
          <a:xfrm>
            <a:off x="1168400" y="5090561"/>
            <a:ext cx="7005577" cy="954107"/>
          </a:xfrm>
          <a:prstGeom prst="rect">
            <a:avLst/>
          </a:prstGeom>
        </p:spPr>
        <p:txBody>
          <a:bodyPr wrap="square">
            <a:spAutoFit/>
          </a:bodyPr>
          <a:lstStyle/>
          <a:p>
            <a:r>
              <a:rPr lang="zh-CN" altLang="en-US" sz="2800" b="1" dirty="0" smtClean="0">
                <a:solidFill>
                  <a:srgbClr val="FF0000"/>
                </a:solidFill>
                <a:latin typeface="SimHei" charset="-122"/>
                <a:ea typeface="SimHei" charset="-122"/>
                <a:cs typeface="SimHei" charset="-122"/>
              </a:rPr>
              <a:t>抽象词的词义学习更</a:t>
            </a:r>
            <a:r>
              <a:rPr lang="zh-CN" altLang="en-US" sz="2800" b="1" smtClean="0">
                <a:solidFill>
                  <a:srgbClr val="FF0000"/>
                </a:solidFill>
                <a:latin typeface="SimHei" charset="-122"/>
                <a:ea typeface="SimHei" charset="-122"/>
                <a:cs typeface="SimHei" charset="-122"/>
              </a:rPr>
              <a:t>依赖文本模态，</a:t>
            </a:r>
            <a:r>
              <a:rPr lang="zh-CN" altLang="en-US" sz="2800" b="1" dirty="0">
                <a:solidFill>
                  <a:srgbClr val="FF0000"/>
                </a:solidFill>
                <a:latin typeface="SimHei" charset="-122"/>
                <a:ea typeface="SimHei" charset="-122"/>
                <a:cs typeface="SimHei" charset="-122"/>
              </a:rPr>
              <a:t>而具象</a:t>
            </a:r>
            <a:r>
              <a:rPr lang="zh-CN" altLang="en-US" sz="2800" b="1" dirty="0" smtClean="0">
                <a:solidFill>
                  <a:srgbClr val="FF0000"/>
                </a:solidFill>
                <a:latin typeface="SimHei" charset="-122"/>
                <a:ea typeface="SimHei" charset="-122"/>
                <a:cs typeface="SimHei" charset="-122"/>
              </a:rPr>
              <a:t>词的词义学习同时依赖文本和感知觉模态 </a:t>
            </a:r>
            <a:endParaRPr kumimoji="1" lang="en-US" altLang="zh-CN" sz="2800" b="1" dirty="0">
              <a:solidFill>
                <a:srgbClr val="FF0000"/>
              </a:solidFill>
              <a:latin typeface="SimHei" charset="-122"/>
              <a:ea typeface="SimHei" charset="-122"/>
              <a:cs typeface="SimHei" charset="-122"/>
            </a:endParaRPr>
          </a:p>
        </p:txBody>
      </p:sp>
      <p:sp>
        <p:nvSpPr>
          <p:cNvPr id="5" name="右箭头 4"/>
          <p:cNvSpPr/>
          <p:nvPr/>
        </p:nvSpPr>
        <p:spPr>
          <a:xfrm rot="5400000">
            <a:off x="4049291" y="4201530"/>
            <a:ext cx="1053296" cy="570857"/>
          </a:xfrm>
          <a:prstGeom prst="rightArrow">
            <a:avLst/>
          </a:prstGeom>
          <a:pattFill prst="wdUpDiag">
            <a:fgClr>
              <a:srgbClr val="FF0000"/>
            </a:fgClr>
            <a:bgClr>
              <a:schemeClr val="bg1"/>
            </a:bgClr>
          </a:patt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8319514" y="6335075"/>
            <a:ext cx="736600" cy="307777"/>
          </a:xfrm>
          <a:prstGeom prst="rect">
            <a:avLst/>
          </a:prstGeom>
          <a:noFill/>
        </p:spPr>
        <p:txBody>
          <a:bodyPr wrap="square" rtlCol="0">
            <a:spAutoFit/>
          </a:bodyPr>
          <a:lstStyle/>
          <a:p>
            <a:r>
              <a:rPr kumimoji="1" lang="en-US" altLang="zh-CN" b="1" dirty="0" smtClean="0">
                <a:latin typeface="SimHei" charset="-122"/>
                <a:ea typeface="SimHei" charset="-122"/>
                <a:cs typeface="SimHei" charset="-122"/>
              </a:rPr>
              <a:t>17/30</a:t>
            </a:r>
            <a:endParaRPr kumimoji="1" lang="zh-CN" altLang="en-US" b="1" dirty="0">
              <a:latin typeface="SimHei" charset="-122"/>
              <a:ea typeface="SimHei" charset="-122"/>
              <a:cs typeface="SimHei" charset="-122"/>
            </a:endParaRPr>
          </a:p>
        </p:txBody>
      </p:sp>
    </p:spTree>
    <p:extLst>
      <p:ext uri="{BB962C8B-B14F-4D97-AF65-F5344CB8AC3E}">
        <p14:creationId xmlns:p14="http://schemas.microsoft.com/office/powerpoint/2010/main" val="1343489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381000" y="59217"/>
            <a:ext cx="8458200" cy="1058847"/>
          </a:xfrm>
          <a:prstGeom prst="rect">
            <a:avLst/>
          </a:prstGeom>
        </p:spPr>
        <p:txBody>
          <a:bodyPr vert="horz" lIns="91440" tIns="45720" rIns="91440" bIns="45720" rtlCol="0" anchor="ctr">
            <a:normAutofit/>
          </a:bodyPr>
          <a:lstStyle/>
          <a:p>
            <a:pPr algn="ctr" defTabSz="914400" fontAlgn="auto">
              <a:spcAft>
                <a:spcPts val="0"/>
              </a:spcAft>
              <a:defRPr/>
            </a:pPr>
            <a:r>
              <a:rPr lang="zh-CN" altLang="en-US" sz="3600" b="1" dirty="0">
                <a:solidFill>
                  <a:sysClr val="windowText" lastClr="000000"/>
                </a:solidFill>
                <a:effectLst>
                  <a:outerShdw blurRad="38100" dist="38100" dir="2700000" algn="tl">
                    <a:srgbClr val="000000">
                      <a:alpha val="43137"/>
                    </a:srgbClr>
                  </a:outerShdw>
                </a:effectLst>
                <a:latin typeface="Times New Roman" panose="02020603050405020304" pitchFamily="18" charset="0"/>
                <a:ea typeface="黑体" pitchFamily="2" charset="-122"/>
                <a:cs typeface="Times New Roman" panose="02020603050405020304" pitchFamily="18" charset="0"/>
              </a:rPr>
              <a:t>③ </a:t>
            </a:r>
            <a:r>
              <a:rPr lang="zh-CN" altLang="en-US" sz="3600" b="1" dirty="0" smtClean="0">
                <a:solidFill>
                  <a:sysClr val="windowText" lastClr="000000"/>
                </a:solidFill>
                <a:effectLst>
                  <a:outerShdw blurRad="38100" dist="38100" dir="2700000" algn="tl">
                    <a:srgbClr val="000000">
                      <a:alpha val="43137"/>
                    </a:srgbClr>
                  </a:outerShdw>
                </a:effectLst>
                <a:latin typeface="Times New Roman" panose="02020603050405020304" pitchFamily="18" charset="0"/>
                <a:ea typeface="黑体" pitchFamily="2" charset="-122"/>
                <a:cs typeface="Times New Roman" panose="02020603050405020304" pitchFamily="18" charset="0"/>
              </a:rPr>
              <a:t>词汇向量</a:t>
            </a:r>
            <a:r>
              <a:rPr lang="zh-CN" altLang="en-US" sz="3600" b="1" dirty="0">
                <a:solidFill>
                  <a:sysClr val="windowText" lastClr="000000"/>
                </a:solidFill>
                <a:effectLst>
                  <a:outerShdw blurRad="38100" dist="38100" dir="2700000" algn="tl">
                    <a:srgbClr val="000000">
                      <a:alpha val="43137"/>
                    </a:srgbClr>
                  </a:outerShdw>
                </a:effectLst>
                <a:latin typeface="Times New Roman" panose="02020603050405020304" pitchFamily="18" charset="0"/>
                <a:ea typeface="黑体" pitchFamily="2" charset="-122"/>
                <a:cs typeface="Times New Roman" panose="02020603050405020304" pitchFamily="18" charset="0"/>
              </a:rPr>
              <a:t>表示的可解释性研究</a:t>
            </a:r>
          </a:p>
        </p:txBody>
      </p:sp>
      <p:grpSp>
        <p:nvGrpSpPr>
          <p:cNvPr id="3" name="组 2"/>
          <p:cNvGrpSpPr/>
          <p:nvPr/>
        </p:nvGrpSpPr>
        <p:grpSpPr>
          <a:xfrm>
            <a:off x="443051" y="2646294"/>
            <a:ext cx="8443477" cy="3022059"/>
            <a:chOff x="254000" y="2776590"/>
            <a:chExt cx="8812696" cy="2891763"/>
          </a:xfrm>
        </p:grpSpPr>
        <p:sp>
          <p:nvSpPr>
            <p:cNvPr id="4" name="矩形 3"/>
            <p:cNvSpPr/>
            <p:nvPr/>
          </p:nvSpPr>
          <p:spPr bwMode="auto">
            <a:xfrm>
              <a:off x="300098" y="2776590"/>
              <a:ext cx="8766598" cy="2878056"/>
            </a:xfrm>
            <a:prstGeom prst="rect">
              <a:avLst/>
            </a:prstGeom>
            <a:solidFill>
              <a:schemeClr val="bg1"/>
            </a:solidFill>
            <a:ln>
              <a:noFill/>
            </a:ln>
            <a:effectLs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000" b="1" i="0" u="none" strike="noStrike" cap="none" normalizeH="0" baseline="0" smtClean="0">
                <a:ln>
                  <a:noFill/>
                </a:ln>
                <a:solidFill>
                  <a:schemeClr val="bg1"/>
                </a:solidFill>
                <a:effectLst/>
                <a:latin typeface="Arial" charset="0"/>
              </a:endParaRPr>
            </a:p>
          </p:txBody>
        </p:sp>
        <p:grpSp>
          <p:nvGrpSpPr>
            <p:cNvPr id="5" name="组合 19"/>
            <p:cNvGrpSpPr/>
            <p:nvPr/>
          </p:nvGrpSpPr>
          <p:grpSpPr>
            <a:xfrm>
              <a:off x="254000" y="2841728"/>
              <a:ext cx="8780447" cy="2826625"/>
              <a:chOff x="207864" y="2985135"/>
              <a:chExt cx="8124825" cy="2615565"/>
            </a:xfrm>
          </p:grpSpPr>
          <p:graphicFrame>
            <p:nvGraphicFramePr>
              <p:cNvPr id="6" name="图表 5"/>
              <p:cNvGraphicFramePr>
                <a:graphicFrameLocks/>
              </p:cNvGraphicFramePr>
              <p:nvPr>
                <p:extLst/>
              </p:nvPr>
            </p:nvGraphicFramePr>
            <p:xfrm>
              <a:off x="207864" y="4160521"/>
              <a:ext cx="8124825" cy="144017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图表 6"/>
              <p:cNvGraphicFramePr>
                <a:graphicFrameLocks/>
              </p:cNvGraphicFramePr>
              <p:nvPr>
                <p:extLst/>
              </p:nvPr>
            </p:nvGraphicFramePr>
            <p:xfrm>
              <a:off x="215265" y="2985135"/>
              <a:ext cx="8112010" cy="1426845"/>
            </p:xfrm>
            <a:graphic>
              <a:graphicData uri="http://schemas.openxmlformats.org/drawingml/2006/chart">
                <c:chart xmlns:c="http://schemas.openxmlformats.org/drawingml/2006/chart" xmlns:r="http://schemas.openxmlformats.org/officeDocument/2006/relationships" r:id="rId3"/>
              </a:graphicData>
            </a:graphic>
          </p:graphicFrame>
          <p:cxnSp>
            <p:nvCxnSpPr>
              <p:cNvPr id="8" name="直接连接符 12"/>
              <p:cNvCxnSpPr/>
              <p:nvPr/>
            </p:nvCxnSpPr>
            <p:spPr>
              <a:xfrm>
                <a:off x="562413" y="3080386"/>
                <a:ext cx="0" cy="23945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14"/>
              <p:cNvCxnSpPr/>
              <p:nvPr/>
            </p:nvCxnSpPr>
            <p:spPr>
              <a:xfrm>
                <a:off x="8229601" y="3080386"/>
                <a:ext cx="0" cy="23945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16"/>
              <p:cNvCxnSpPr/>
              <p:nvPr/>
            </p:nvCxnSpPr>
            <p:spPr>
              <a:xfrm>
                <a:off x="562413" y="5474970"/>
                <a:ext cx="766718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7"/>
              <p:cNvCxnSpPr/>
              <p:nvPr/>
            </p:nvCxnSpPr>
            <p:spPr>
              <a:xfrm>
                <a:off x="562413" y="3080386"/>
                <a:ext cx="766718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8"/>
              <p:cNvCxnSpPr/>
              <p:nvPr/>
            </p:nvCxnSpPr>
            <p:spPr>
              <a:xfrm>
                <a:off x="562413" y="4271964"/>
                <a:ext cx="766718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3" name="文本框 12"/>
          <p:cNvSpPr txBox="1"/>
          <p:nvPr/>
        </p:nvSpPr>
        <p:spPr>
          <a:xfrm>
            <a:off x="703140" y="4255240"/>
            <a:ext cx="708880" cy="432396"/>
          </a:xfrm>
          <a:prstGeom prst="rect">
            <a:avLst/>
          </a:prstGeom>
          <a:solidFill>
            <a:schemeClr val="tx1"/>
          </a:solidFill>
        </p:spPr>
        <p:txBody>
          <a:bodyPr wrap="none" rtlCol="0">
            <a:spAutoFit/>
          </a:bodyPr>
          <a:lstStyle/>
          <a:p>
            <a:r>
              <a:rPr kumimoji="1" lang="en-US" altLang="zh-CN" sz="2000" dirty="0" smtClean="0">
                <a:solidFill>
                  <a:schemeClr val="bg1"/>
                </a:solidFill>
              </a:rPr>
              <a:t>dog</a:t>
            </a:r>
            <a:endParaRPr kumimoji="1" lang="zh-CN" altLang="en-US" sz="2000" dirty="0">
              <a:solidFill>
                <a:schemeClr val="bg1"/>
              </a:solidFill>
            </a:endParaRPr>
          </a:p>
        </p:txBody>
      </p:sp>
      <p:sp>
        <p:nvSpPr>
          <p:cNvPr id="14" name="TextBox 7"/>
          <p:cNvSpPr txBox="1"/>
          <p:nvPr/>
        </p:nvSpPr>
        <p:spPr>
          <a:xfrm>
            <a:off x="3493290" y="2147376"/>
            <a:ext cx="2527853" cy="498918"/>
          </a:xfrm>
          <a:prstGeom prst="rect">
            <a:avLst/>
          </a:prstGeom>
          <a:noFill/>
        </p:spPr>
        <p:txBody>
          <a:bodyPr wrap="none" rtlCol="0">
            <a:spAutoFit/>
          </a:bodyPr>
          <a:lstStyle/>
          <a:p>
            <a:r>
              <a:rPr lang="zh-CN" altLang="en-US" sz="2400" dirty="0" smtClean="0">
                <a:solidFill>
                  <a:schemeClr val="tx1"/>
                </a:solidFill>
                <a:latin typeface="黑体" panose="02010609060101010101" pitchFamily="49" charset="-122"/>
                <a:ea typeface="黑体" panose="02010609060101010101" pitchFamily="49" charset="-122"/>
              </a:rPr>
              <a:t>维度的含义未知</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5" name="右大括号 14"/>
          <p:cNvSpPr/>
          <p:nvPr/>
        </p:nvSpPr>
        <p:spPr>
          <a:xfrm rot="16200000">
            <a:off x="4646208" y="-1302299"/>
            <a:ext cx="246673" cy="7918776"/>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文本框 15"/>
          <p:cNvSpPr txBox="1"/>
          <p:nvPr/>
        </p:nvSpPr>
        <p:spPr>
          <a:xfrm>
            <a:off x="632785" y="2908097"/>
            <a:ext cx="1017239" cy="432396"/>
          </a:xfrm>
          <a:prstGeom prst="rect">
            <a:avLst/>
          </a:prstGeom>
          <a:solidFill>
            <a:schemeClr val="tx1"/>
          </a:solidFill>
        </p:spPr>
        <p:txBody>
          <a:bodyPr wrap="none" rtlCol="0">
            <a:spAutoFit/>
          </a:bodyPr>
          <a:lstStyle/>
          <a:p>
            <a:r>
              <a:rPr kumimoji="1" lang="en-US" altLang="zh-CN" sz="2000" dirty="0" smtClean="0">
                <a:solidFill>
                  <a:schemeClr val="bg1"/>
                </a:solidFill>
              </a:rPr>
              <a:t>happy</a:t>
            </a:r>
            <a:endParaRPr kumimoji="1" lang="zh-CN" altLang="en-US" sz="2000" dirty="0">
              <a:solidFill>
                <a:schemeClr val="bg1"/>
              </a:solidFill>
            </a:endParaRPr>
          </a:p>
        </p:txBody>
      </p:sp>
      <p:sp>
        <p:nvSpPr>
          <p:cNvPr id="17" name="矩形 16"/>
          <p:cNvSpPr/>
          <p:nvPr/>
        </p:nvSpPr>
        <p:spPr>
          <a:xfrm>
            <a:off x="632785" y="1339343"/>
            <a:ext cx="5645652" cy="523220"/>
          </a:xfrm>
          <a:prstGeom prst="rect">
            <a:avLst/>
          </a:prstGeom>
        </p:spPr>
        <p:txBody>
          <a:bodyPr wrap="square">
            <a:spAutoFit/>
          </a:bodyPr>
          <a:lstStyle/>
          <a:p>
            <a:pPr marL="457200" indent="-457200" algn="l">
              <a:buClr>
                <a:schemeClr val="tx1"/>
              </a:buClr>
              <a:buSzPct val="70000"/>
              <a:buFont typeface="Wingdings" charset="2"/>
              <a:buChar char="u"/>
            </a:pPr>
            <a:r>
              <a:rPr kumimoji="1" lang="zh-CN" altLang="en-US" sz="2800" b="1" dirty="0" smtClean="0">
                <a:solidFill>
                  <a:schemeClr val="tx1"/>
                </a:solidFill>
                <a:latin typeface="SimHei" charset="-122"/>
                <a:ea typeface="SimHei" charset="-122"/>
                <a:cs typeface="SimHei" charset="-122"/>
              </a:rPr>
              <a:t>计算模型得到的语义表示向量</a:t>
            </a:r>
            <a:endParaRPr kumimoji="1" lang="en-US" altLang="zh-CN" sz="2800" b="1" dirty="0" smtClean="0">
              <a:solidFill>
                <a:schemeClr val="tx1"/>
              </a:solidFill>
              <a:latin typeface="SimHei" charset="-122"/>
              <a:ea typeface="SimHei" charset="-122"/>
              <a:cs typeface="SimHei" charset="-122"/>
            </a:endParaRPr>
          </a:p>
        </p:txBody>
      </p:sp>
      <p:sp>
        <p:nvSpPr>
          <p:cNvPr id="18" name="文本框 17"/>
          <p:cNvSpPr txBox="1"/>
          <p:nvPr/>
        </p:nvSpPr>
        <p:spPr>
          <a:xfrm>
            <a:off x="4442133" y="5833872"/>
            <a:ext cx="184731" cy="246221"/>
          </a:xfrm>
          <a:prstGeom prst="rect">
            <a:avLst/>
          </a:prstGeom>
          <a:noFill/>
        </p:spPr>
        <p:txBody>
          <a:bodyPr wrap="none" rtlCol="0">
            <a:spAutoFit/>
          </a:bodyPr>
          <a:lstStyle/>
          <a:p>
            <a:pPr algn="l" rtl="0" fontAlgn="base">
              <a:spcBef>
                <a:spcPct val="0"/>
              </a:spcBef>
              <a:spcAft>
                <a:spcPct val="0"/>
              </a:spcAft>
            </a:pPr>
            <a:endParaRPr kumimoji="1" lang="zh-CN" altLang="en-US" dirty="0"/>
          </a:p>
        </p:txBody>
      </p:sp>
      <p:sp>
        <p:nvSpPr>
          <p:cNvPr id="19" name="文本框 18"/>
          <p:cNvSpPr txBox="1"/>
          <p:nvPr/>
        </p:nvSpPr>
        <p:spPr>
          <a:xfrm>
            <a:off x="9050709" y="1609344"/>
            <a:ext cx="184731" cy="246221"/>
          </a:xfrm>
          <a:prstGeom prst="rect">
            <a:avLst/>
          </a:prstGeom>
          <a:noFill/>
        </p:spPr>
        <p:txBody>
          <a:bodyPr wrap="none" rtlCol="0">
            <a:spAutoFit/>
          </a:bodyPr>
          <a:lstStyle/>
          <a:p>
            <a:pPr algn="l" rtl="0" fontAlgn="base">
              <a:spcBef>
                <a:spcPct val="0"/>
              </a:spcBef>
              <a:spcAft>
                <a:spcPct val="0"/>
              </a:spcAft>
            </a:pPr>
            <a:endParaRPr kumimoji="1" lang="zh-CN" altLang="en-US" dirty="0"/>
          </a:p>
        </p:txBody>
      </p:sp>
      <p:sp>
        <p:nvSpPr>
          <p:cNvPr id="20" name="文本框 19"/>
          <p:cNvSpPr txBox="1"/>
          <p:nvPr/>
        </p:nvSpPr>
        <p:spPr>
          <a:xfrm>
            <a:off x="8319514" y="6335075"/>
            <a:ext cx="736600" cy="307777"/>
          </a:xfrm>
          <a:prstGeom prst="rect">
            <a:avLst/>
          </a:prstGeom>
          <a:noFill/>
        </p:spPr>
        <p:txBody>
          <a:bodyPr wrap="square" rtlCol="0">
            <a:spAutoFit/>
          </a:bodyPr>
          <a:lstStyle/>
          <a:p>
            <a:r>
              <a:rPr kumimoji="1" lang="en-US" altLang="zh-CN" b="1" dirty="0" smtClean="0">
                <a:latin typeface="SimHei" charset="-122"/>
                <a:ea typeface="SimHei" charset="-122"/>
                <a:cs typeface="SimHei" charset="-122"/>
              </a:rPr>
              <a:t>18/30</a:t>
            </a:r>
            <a:endParaRPr kumimoji="1" lang="zh-CN" altLang="en-US" b="1" dirty="0">
              <a:latin typeface="SimHei" charset="-122"/>
              <a:ea typeface="SimHei" charset="-122"/>
              <a:cs typeface="SimHei" charset="-122"/>
            </a:endParaRPr>
          </a:p>
        </p:txBody>
      </p:sp>
    </p:spTree>
    <p:extLst>
      <p:ext uri="{BB962C8B-B14F-4D97-AF65-F5344CB8AC3E}">
        <p14:creationId xmlns:p14="http://schemas.microsoft.com/office/powerpoint/2010/main" val="13910796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530" y="2266510"/>
            <a:ext cx="8482670" cy="3423095"/>
          </a:xfrm>
          <a:prstGeom prst="rect">
            <a:avLst/>
          </a:prstGeom>
        </p:spPr>
      </p:pic>
      <p:sp>
        <p:nvSpPr>
          <p:cNvPr id="3" name="矩形 2"/>
          <p:cNvSpPr/>
          <p:nvPr/>
        </p:nvSpPr>
        <p:spPr>
          <a:xfrm>
            <a:off x="368765" y="879959"/>
            <a:ext cx="8458200" cy="969496"/>
          </a:xfrm>
          <a:prstGeom prst="rect">
            <a:avLst/>
          </a:prstGeom>
        </p:spPr>
        <p:txBody>
          <a:bodyPr wrap="square">
            <a:spAutoFit/>
          </a:bodyPr>
          <a:lstStyle/>
          <a:p>
            <a:pPr marL="457200" indent="-457200" algn="l">
              <a:spcAft>
                <a:spcPts val="600"/>
              </a:spcAft>
              <a:buClr>
                <a:schemeClr val="tx1"/>
              </a:buClr>
              <a:buSzPct val="70000"/>
              <a:buFont typeface="Wingdings" charset="2"/>
              <a:buChar char="u"/>
            </a:pPr>
            <a:r>
              <a:rPr kumimoji="1" lang="zh-CN" altLang="en-US" sz="2800" b="1" dirty="0" smtClean="0">
                <a:solidFill>
                  <a:schemeClr val="tx1"/>
                </a:solidFill>
                <a:latin typeface="黑体" panose="02010609060101010101" pitchFamily="49" charset="-122"/>
                <a:ea typeface="黑体" panose="02010609060101010101" pitchFamily="49" charset="-122"/>
              </a:rPr>
              <a:t>基于人脑的成分语义表征向量</a:t>
            </a:r>
            <a:endParaRPr kumimoji="1" lang="en-US" altLang="zh-CN" sz="2400" b="1" dirty="0">
              <a:latin typeface="黑体" panose="02010609060101010101" pitchFamily="49" charset="-122"/>
              <a:ea typeface="黑体" panose="02010609060101010101" pitchFamily="49" charset="-122"/>
            </a:endParaRPr>
          </a:p>
          <a:p>
            <a:pPr marL="800100" lvl="1" indent="-457200">
              <a:buClr>
                <a:schemeClr val="tx1"/>
              </a:buClr>
              <a:buSzPct val="100000"/>
              <a:buFont typeface=".AppleSystemUIFont" charset="-120"/>
              <a:buChar char="-"/>
            </a:pPr>
            <a:r>
              <a:rPr kumimoji="1" lang="zh-CN" altLang="en-US" sz="2400" b="0" dirty="0" smtClean="0">
                <a:solidFill>
                  <a:schemeClr val="tx1"/>
                </a:solidFill>
                <a:latin typeface="黑体" panose="02010609060101010101" pitchFamily="49" charset="-122"/>
                <a:ea typeface="黑体" panose="02010609060101010101" pitchFamily="49" charset="-122"/>
              </a:rPr>
              <a:t>包含</a:t>
            </a:r>
            <a:r>
              <a:rPr kumimoji="1" lang="en-US" altLang="zh-CN" sz="2400" b="0" dirty="0" smtClean="0">
                <a:solidFill>
                  <a:schemeClr val="tx1"/>
                </a:solidFill>
                <a:latin typeface="黑体" panose="02010609060101010101" pitchFamily="49" charset="-122"/>
                <a:ea typeface="黑体" panose="02010609060101010101" pitchFamily="49" charset="-122"/>
              </a:rPr>
              <a:t>535</a:t>
            </a:r>
            <a:r>
              <a:rPr kumimoji="1" lang="zh-CN" altLang="en-US" sz="2400" b="0" dirty="0" smtClean="0">
                <a:solidFill>
                  <a:schemeClr val="tx1"/>
                </a:solidFill>
                <a:latin typeface="黑体" panose="02010609060101010101" pitchFamily="49" charset="-122"/>
                <a:ea typeface="黑体" panose="02010609060101010101" pitchFamily="49" charset="-122"/>
              </a:rPr>
              <a:t>个词汇，</a:t>
            </a:r>
            <a:r>
              <a:rPr kumimoji="1" lang="en-US" altLang="zh-CN" sz="2400" b="0" dirty="0" smtClean="0">
                <a:solidFill>
                  <a:schemeClr val="tx1"/>
                </a:solidFill>
                <a:latin typeface="Times New Roman" charset="0"/>
                <a:ea typeface="Times New Roman" charset="0"/>
                <a:cs typeface="Times New Roman" charset="0"/>
              </a:rPr>
              <a:t>14</a:t>
            </a:r>
            <a:r>
              <a:rPr kumimoji="1" lang="zh-CN" altLang="en-US" sz="2400" b="0" dirty="0" smtClean="0">
                <a:solidFill>
                  <a:schemeClr val="tx1"/>
                </a:solidFill>
                <a:latin typeface="黑体" panose="02010609060101010101" pitchFamily="49" charset="-122"/>
                <a:ea typeface="黑体" panose="02010609060101010101" pitchFamily="49" charset="-122"/>
              </a:rPr>
              <a:t>个属性成分</a:t>
            </a:r>
            <a:r>
              <a:rPr kumimoji="1" lang="zh-CN" altLang="en-US" sz="2400" dirty="0">
                <a:latin typeface="黑体" panose="02010609060101010101" pitchFamily="49" charset="-122"/>
                <a:ea typeface="黑体" panose="02010609060101010101" pitchFamily="49" charset="-122"/>
              </a:rPr>
              <a:t>，</a:t>
            </a:r>
            <a:r>
              <a:rPr kumimoji="1" lang="en-US" altLang="zh-CN" sz="2400" dirty="0" smtClean="0">
                <a:latin typeface="黑体" panose="02010609060101010101" pitchFamily="49" charset="-122"/>
                <a:ea typeface="黑体" panose="02010609060101010101" pitchFamily="49" charset="-122"/>
              </a:rPr>
              <a:t>1</a:t>
            </a:r>
            <a:r>
              <a:rPr lang="zh-CN" altLang="en-US" sz="2400" dirty="0"/>
              <a:t>∼</a:t>
            </a:r>
            <a:r>
              <a:rPr kumimoji="1" lang="en-US" altLang="zh-CN" sz="2400" dirty="0" smtClean="0">
                <a:latin typeface="黑体" panose="02010609060101010101" pitchFamily="49" charset="-122"/>
                <a:ea typeface="黑体" panose="02010609060101010101" pitchFamily="49" charset="-122"/>
              </a:rPr>
              <a:t>15</a:t>
            </a:r>
            <a:r>
              <a:rPr kumimoji="1" lang="zh-CN" altLang="en-US" sz="2400" dirty="0" smtClean="0">
                <a:latin typeface="黑体" panose="02010609060101010101" pitchFamily="49" charset="-122"/>
                <a:ea typeface="黑体" panose="02010609060101010101" pitchFamily="49" charset="-122"/>
              </a:rPr>
              <a:t>个特征，众包实验</a:t>
            </a:r>
            <a:endParaRPr kumimoji="1" lang="en-US" altLang="zh-CN" sz="2800" dirty="0" smtClean="0">
              <a:solidFill>
                <a:schemeClr val="tx1"/>
              </a:solidFill>
              <a:latin typeface="黑体" panose="02010609060101010101" pitchFamily="49" charset="-122"/>
              <a:ea typeface="黑体" panose="02010609060101010101" pitchFamily="49" charset="-122"/>
            </a:endParaRPr>
          </a:p>
        </p:txBody>
      </p:sp>
      <p:sp>
        <p:nvSpPr>
          <p:cNvPr id="4" name="矩形 3"/>
          <p:cNvSpPr/>
          <p:nvPr/>
        </p:nvSpPr>
        <p:spPr>
          <a:xfrm>
            <a:off x="115204" y="5903989"/>
            <a:ext cx="9212206" cy="523220"/>
          </a:xfrm>
          <a:prstGeom prst="rect">
            <a:avLst/>
          </a:prstGeom>
        </p:spPr>
        <p:txBody>
          <a:bodyPr wrap="square">
            <a:spAutoFit/>
          </a:bodyPr>
          <a:lstStyle/>
          <a:p>
            <a:pPr algn="l"/>
            <a:r>
              <a:rPr lang="en-US" altLang="zh-CN" sz="1400" b="0" dirty="0">
                <a:solidFill>
                  <a:schemeClr val="tx1"/>
                </a:solidFill>
                <a:latin typeface="Times New Roman" charset="0"/>
                <a:ea typeface="Times New Roman" charset="0"/>
                <a:cs typeface="Times New Roman" charset="0"/>
              </a:rPr>
              <a:t>Binder, J. R.; Conant, L. L.; Humphries, C. J.; </a:t>
            </a:r>
            <a:r>
              <a:rPr lang="en-US" altLang="zh-CN" sz="1400" b="0" dirty="0" err="1">
                <a:solidFill>
                  <a:schemeClr val="tx1"/>
                </a:solidFill>
                <a:latin typeface="Times New Roman" charset="0"/>
                <a:ea typeface="Times New Roman" charset="0"/>
                <a:cs typeface="Times New Roman" charset="0"/>
              </a:rPr>
              <a:t>Fernandino</a:t>
            </a:r>
            <a:r>
              <a:rPr lang="en-US" altLang="zh-CN" sz="1400" b="0" dirty="0">
                <a:solidFill>
                  <a:schemeClr val="tx1"/>
                </a:solidFill>
                <a:latin typeface="Times New Roman" charset="0"/>
                <a:ea typeface="Times New Roman" charset="0"/>
                <a:cs typeface="Times New Roman" charset="0"/>
              </a:rPr>
              <a:t>, L</a:t>
            </a:r>
            <a:r>
              <a:rPr lang="en-US" altLang="zh-CN" sz="1400" b="0" dirty="0" smtClean="0">
                <a:solidFill>
                  <a:schemeClr val="tx1"/>
                </a:solidFill>
                <a:latin typeface="Times New Roman" charset="0"/>
                <a:ea typeface="Times New Roman" charset="0"/>
                <a:cs typeface="Times New Roman" charset="0"/>
              </a:rPr>
              <a:t>.; Simons</a:t>
            </a:r>
            <a:r>
              <a:rPr lang="en-US" altLang="zh-CN" sz="1400" b="0" dirty="0">
                <a:solidFill>
                  <a:schemeClr val="tx1"/>
                </a:solidFill>
                <a:latin typeface="Times New Roman" charset="0"/>
                <a:ea typeface="Times New Roman" charset="0"/>
                <a:cs typeface="Times New Roman" charset="0"/>
              </a:rPr>
              <a:t>, S. B.; Aguilar, M.; and Desai, R. H. 2016. </a:t>
            </a:r>
            <a:r>
              <a:rPr lang="en-US" altLang="zh-CN" sz="1400" b="0" dirty="0" smtClean="0">
                <a:solidFill>
                  <a:schemeClr val="tx1"/>
                </a:solidFill>
                <a:latin typeface="Times New Roman" charset="0"/>
                <a:ea typeface="Times New Roman" charset="0"/>
                <a:cs typeface="Times New Roman" charset="0"/>
              </a:rPr>
              <a:t>Toward a </a:t>
            </a:r>
            <a:r>
              <a:rPr lang="en-US" altLang="zh-CN" sz="1400" b="0" dirty="0">
                <a:solidFill>
                  <a:schemeClr val="tx1"/>
                </a:solidFill>
                <a:latin typeface="Times New Roman" charset="0"/>
                <a:ea typeface="Times New Roman" charset="0"/>
                <a:cs typeface="Times New Roman" charset="0"/>
              </a:rPr>
              <a:t>brain-based componential semantic representation. </a:t>
            </a:r>
            <a:r>
              <a:rPr lang="en-US" altLang="zh-CN" sz="1400" b="0" dirty="0" smtClean="0">
                <a:solidFill>
                  <a:schemeClr val="tx1"/>
                </a:solidFill>
                <a:latin typeface="Times New Roman" charset="0"/>
                <a:ea typeface="Times New Roman" charset="0"/>
                <a:cs typeface="Times New Roman" charset="0"/>
              </a:rPr>
              <a:t>Cognitive Neuropsychology.</a:t>
            </a:r>
            <a:endParaRPr lang="en-US" altLang="zh-CN" sz="1400" b="0" dirty="0">
              <a:solidFill>
                <a:schemeClr val="tx1"/>
              </a:solidFill>
              <a:latin typeface="Times New Roman" charset="0"/>
              <a:ea typeface="Times New Roman" charset="0"/>
              <a:cs typeface="Times New Roman" charset="0"/>
            </a:endParaRPr>
          </a:p>
        </p:txBody>
      </p:sp>
      <p:sp>
        <p:nvSpPr>
          <p:cNvPr id="5" name="文本框 4"/>
          <p:cNvSpPr txBox="1"/>
          <p:nvPr/>
        </p:nvSpPr>
        <p:spPr>
          <a:xfrm>
            <a:off x="352038" y="2586062"/>
            <a:ext cx="941283" cy="400110"/>
          </a:xfrm>
          <a:prstGeom prst="rect">
            <a:avLst/>
          </a:prstGeom>
          <a:solidFill>
            <a:schemeClr val="tx1"/>
          </a:solidFill>
        </p:spPr>
        <p:txBody>
          <a:bodyPr wrap="none" rtlCol="0">
            <a:spAutoFit/>
          </a:bodyPr>
          <a:lstStyle/>
          <a:p>
            <a:r>
              <a:rPr kumimoji="1" lang="en-US" altLang="zh-CN" sz="2000" dirty="0" smtClean="0">
                <a:solidFill>
                  <a:schemeClr val="bg1"/>
                </a:solidFill>
              </a:rPr>
              <a:t>happy</a:t>
            </a:r>
            <a:endParaRPr kumimoji="1" lang="zh-CN" altLang="en-US" sz="2000" dirty="0">
              <a:solidFill>
                <a:schemeClr val="bg1"/>
              </a:solidFill>
            </a:endParaRPr>
          </a:p>
        </p:txBody>
      </p:sp>
      <p:sp>
        <p:nvSpPr>
          <p:cNvPr id="6" name="文本框 5"/>
          <p:cNvSpPr txBox="1"/>
          <p:nvPr/>
        </p:nvSpPr>
        <p:spPr>
          <a:xfrm>
            <a:off x="358897" y="3531003"/>
            <a:ext cx="655949" cy="400110"/>
          </a:xfrm>
          <a:prstGeom prst="rect">
            <a:avLst/>
          </a:prstGeom>
          <a:solidFill>
            <a:schemeClr val="tx1"/>
          </a:solidFill>
        </p:spPr>
        <p:txBody>
          <a:bodyPr wrap="none" rtlCol="0">
            <a:spAutoFit/>
          </a:bodyPr>
          <a:lstStyle/>
          <a:p>
            <a:r>
              <a:rPr kumimoji="1" lang="en-US" altLang="zh-CN" sz="2000" dirty="0" smtClean="0">
                <a:solidFill>
                  <a:schemeClr val="bg1"/>
                </a:solidFill>
              </a:rPr>
              <a:t>dog</a:t>
            </a:r>
            <a:endParaRPr kumimoji="1" lang="zh-CN" altLang="en-US" sz="2000" dirty="0">
              <a:solidFill>
                <a:schemeClr val="bg1"/>
              </a:solidFill>
            </a:endParaRPr>
          </a:p>
        </p:txBody>
      </p:sp>
      <p:sp>
        <p:nvSpPr>
          <p:cNvPr id="8" name="文本框 7"/>
          <p:cNvSpPr txBox="1"/>
          <p:nvPr/>
        </p:nvSpPr>
        <p:spPr>
          <a:xfrm>
            <a:off x="8319514" y="6335075"/>
            <a:ext cx="736600" cy="307777"/>
          </a:xfrm>
          <a:prstGeom prst="rect">
            <a:avLst/>
          </a:prstGeom>
          <a:noFill/>
        </p:spPr>
        <p:txBody>
          <a:bodyPr wrap="square" rtlCol="0">
            <a:spAutoFit/>
          </a:bodyPr>
          <a:lstStyle/>
          <a:p>
            <a:r>
              <a:rPr kumimoji="1" lang="en-US" altLang="zh-CN" b="1" dirty="0" smtClean="0">
                <a:latin typeface="SimHei" charset="-122"/>
                <a:ea typeface="SimHei" charset="-122"/>
                <a:cs typeface="SimHei" charset="-122"/>
              </a:rPr>
              <a:t>19/30</a:t>
            </a:r>
            <a:endParaRPr kumimoji="1" lang="zh-CN" altLang="en-US" b="1" dirty="0">
              <a:latin typeface="SimHei" charset="-122"/>
              <a:ea typeface="SimHei" charset="-122"/>
              <a:cs typeface="SimHei" charset="-122"/>
            </a:endParaRPr>
          </a:p>
        </p:txBody>
      </p:sp>
    </p:spTree>
    <p:extLst>
      <p:ext uri="{BB962C8B-B14F-4D97-AF65-F5344CB8AC3E}">
        <p14:creationId xmlns:p14="http://schemas.microsoft.com/office/powerpoint/2010/main" val="21359285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927100" y="806448"/>
            <a:ext cx="7772400" cy="582614"/>
          </a:xfrm>
        </p:spPr>
        <p:txBody>
          <a:bodyPr/>
          <a:lstStyle/>
          <a:p>
            <a:r>
              <a:rPr kumimoji="1" lang="zh-CN" altLang="en-US" sz="2800" b="1" dirty="0" smtClean="0">
                <a:latin typeface="SimHei" charset="-122"/>
                <a:ea typeface="SimHei" charset="-122"/>
                <a:cs typeface="SimHei" charset="-122"/>
              </a:rPr>
              <a:t>认知神经科学：</a:t>
            </a:r>
            <a:r>
              <a:rPr kumimoji="1" lang="zh-CN" altLang="en-US" sz="2800" dirty="0" smtClean="0">
                <a:latin typeface="SimHei" charset="-122"/>
                <a:ea typeface="SimHei" charset="-122"/>
                <a:cs typeface="SimHei" charset="-122"/>
              </a:rPr>
              <a:t>研究人脑活动的科学</a:t>
            </a:r>
            <a:endParaRPr kumimoji="1" lang="zh-CN" altLang="en-US" sz="2400" dirty="0">
              <a:latin typeface="SimHei" charset="-122"/>
              <a:ea typeface="SimHei" charset="-122"/>
              <a:cs typeface="SimHei" charset="-122"/>
            </a:endParaRPr>
          </a:p>
        </p:txBody>
      </p:sp>
      <p:sp>
        <p:nvSpPr>
          <p:cNvPr id="3" name="副标题 2"/>
          <p:cNvSpPr>
            <a:spLocks noGrp="1"/>
          </p:cNvSpPr>
          <p:nvPr>
            <p:ph type="subTitle" idx="1"/>
          </p:nvPr>
        </p:nvSpPr>
        <p:spPr>
          <a:xfrm>
            <a:off x="5372100" y="1869281"/>
            <a:ext cx="2755900" cy="1405981"/>
          </a:xfrm>
        </p:spPr>
        <p:txBody>
          <a:bodyPr/>
          <a:lstStyle/>
          <a:p>
            <a:r>
              <a:rPr kumimoji="1" lang="zh-CN" altLang="en-US" sz="2400" dirty="0">
                <a:solidFill>
                  <a:schemeClr val="tx1"/>
                </a:solidFill>
                <a:latin typeface="SimHei" charset="-122"/>
                <a:ea typeface="SimHei" charset="-122"/>
                <a:cs typeface="SimHei" charset="-122"/>
              </a:rPr>
              <a:t>感知觉、注意、学习记忆、语言、情绪、推理 </a:t>
            </a:r>
            <a:r>
              <a:rPr kumimoji="1" lang="mr-IN" altLang="zh-CN" sz="2400" dirty="0">
                <a:solidFill>
                  <a:schemeClr val="tx1"/>
                </a:solidFill>
                <a:latin typeface="SimHei" charset="-122"/>
                <a:ea typeface="SimHei" charset="-122"/>
                <a:cs typeface="SimHei" charset="-122"/>
              </a:rPr>
              <a:t>……</a:t>
            </a:r>
            <a:endParaRPr kumimoji="1" lang="zh-CN" altLang="en-US" sz="2400" dirty="0">
              <a:solidFill>
                <a:schemeClr val="tx1"/>
              </a:solidFill>
              <a:latin typeface="SimHei" charset="-122"/>
              <a:ea typeface="SimHei" charset="-122"/>
              <a:cs typeface="SimHei"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853" y="1564477"/>
            <a:ext cx="2812257" cy="1874838"/>
          </a:xfrm>
          <a:prstGeom prst="rect">
            <a:avLst/>
          </a:prstGeom>
        </p:spPr>
      </p:pic>
      <p:sp>
        <p:nvSpPr>
          <p:cNvPr id="5" name="标题 1"/>
          <p:cNvSpPr txBox="1">
            <a:spLocks/>
          </p:cNvSpPr>
          <p:nvPr/>
        </p:nvSpPr>
        <p:spPr>
          <a:xfrm>
            <a:off x="812800" y="3628227"/>
            <a:ext cx="7924800" cy="582614"/>
          </a:xfrm>
          <a:prstGeom prst="rect">
            <a:avLst/>
          </a:prstGeom>
        </p:spPr>
        <p:txBody>
          <a:bodyPr/>
          <a:lst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a:ea typeface="宋体" pitchFamily="2" charset="-122"/>
              </a:defRPr>
            </a:lvl2pPr>
            <a:lvl3pPr algn="l" defTabSz="685800" rtl="0" eaLnBrk="0" fontAlgn="base" hangingPunct="0">
              <a:lnSpc>
                <a:spcPct val="90000"/>
              </a:lnSpc>
              <a:spcBef>
                <a:spcPct val="0"/>
              </a:spcBef>
              <a:spcAft>
                <a:spcPct val="0"/>
              </a:spcAft>
              <a:defRPr sz="3300">
                <a:solidFill>
                  <a:schemeClr val="tx1"/>
                </a:solidFill>
                <a:latin typeface="Calibri Light"/>
                <a:ea typeface="宋体" pitchFamily="2" charset="-122"/>
              </a:defRPr>
            </a:lvl3pPr>
            <a:lvl4pPr algn="l" defTabSz="685800" rtl="0" eaLnBrk="0" fontAlgn="base" hangingPunct="0">
              <a:lnSpc>
                <a:spcPct val="90000"/>
              </a:lnSpc>
              <a:spcBef>
                <a:spcPct val="0"/>
              </a:spcBef>
              <a:spcAft>
                <a:spcPct val="0"/>
              </a:spcAft>
              <a:defRPr sz="3300">
                <a:solidFill>
                  <a:schemeClr val="tx1"/>
                </a:solidFill>
                <a:latin typeface="Calibri Light"/>
                <a:ea typeface="宋体" pitchFamily="2" charset="-122"/>
              </a:defRPr>
            </a:lvl4pPr>
            <a:lvl5pPr algn="l" defTabSz="685800" rtl="0" eaLnBrk="0" fontAlgn="base" hangingPunct="0">
              <a:lnSpc>
                <a:spcPct val="90000"/>
              </a:lnSpc>
              <a:spcBef>
                <a:spcPct val="0"/>
              </a:spcBef>
              <a:spcAft>
                <a:spcPct val="0"/>
              </a:spcAft>
              <a:defRPr sz="3300">
                <a:solidFill>
                  <a:schemeClr val="tx1"/>
                </a:solidFill>
                <a:latin typeface="Calibri Light"/>
                <a:ea typeface="宋体" pitchFamily="2" charset="-122"/>
              </a:defRPr>
            </a:lvl5pPr>
            <a:lvl6pPr marL="457200" algn="l" defTabSz="685800" rtl="0" fontAlgn="base">
              <a:lnSpc>
                <a:spcPct val="90000"/>
              </a:lnSpc>
              <a:spcBef>
                <a:spcPct val="0"/>
              </a:spcBef>
              <a:spcAft>
                <a:spcPct val="0"/>
              </a:spcAft>
              <a:defRPr sz="3300">
                <a:solidFill>
                  <a:schemeClr val="tx1"/>
                </a:solidFill>
                <a:latin typeface="Calibri Light"/>
                <a:ea typeface="宋体" pitchFamily="2" charset="-122"/>
              </a:defRPr>
            </a:lvl6pPr>
            <a:lvl7pPr marL="914400" algn="l" defTabSz="685800" rtl="0" fontAlgn="base">
              <a:lnSpc>
                <a:spcPct val="90000"/>
              </a:lnSpc>
              <a:spcBef>
                <a:spcPct val="0"/>
              </a:spcBef>
              <a:spcAft>
                <a:spcPct val="0"/>
              </a:spcAft>
              <a:defRPr sz="3300">
                <a:solidFill>
                  <a:schemeClr val="tx1"/>
                </a:solidFill>
                <a:latin typeface="Calibri Light"/>
                <a:ea typeface="宋体" pitchFamily="2" charset="-122"/>
              </a:defRPr>
            </a:lvl7pPr>
            <a:lvl8pPr marL="1371600" algn="l" defTabSz="685800" rtl="0" fontAlgn="base">
              <a:lnSpc>
                <a:spcPct val="90000"/>
              </a:lnSpc>
              <a:spcBef>
                <a:spcPct val="0"/>
              </a:spcBef>
              <a:spcAft>
                <a:spcPct val="0"/>
              </a:spcAft>
              <a:defRPr sz="3300">
                <a:solidFill>
                  <a:schemeClr val="tx1"/>
                </a:solidFill>
                <a:latin typeface="Calibri Light"/>
                <a:ea typeface="宋体" pitchFamily="2" charset="-122"/>
              </a:defRPr>
            </a:lvl8pPr>
            <a:lvl9pPr marL="1828800" algn="l" defTabSz="685800" rtl="0" fontAlgn="base">
              <a:lnSpc>
                <a:spcPct val="90000"/>
              </a:lnSpc>
              <a:spcBef>
                <a:spcPct val="0"/>
              </a:spcBef>
              <a:spcAft>
                <a:spcPct val="0"/>
              </a:spcAft>
              <a:defRPr sz="3300">
                <a:solidFill>
                  <a:schemeClr val="tx1"/>
                </a:solidFill>
                <a:latin typeface="Calibri Light"/>
                <a:ea typeface="宋体" pitchFamily="2" charset="-122"/>
              </a:defRPr>
            </a:lvl9pPr>
          </a:lstStyle>
          <a:p>
            <a:r>
              <a:rPr kumimoji="1" lang="zh-CN" altLang="en-US" sz="2800" b="1" dirty="0" smtClean="0">
                <a:latin typeface="SimHei" charset="-122"/>
                <a:ea typeface="SimHei" charset="-122"/>
                <a:cs typeface="SimHei" charset="-122"/>
              </a:rPr>
              <a:t>自然语言处理：</a:t>
            </a:r>
            <a:r>
              <a:rPr lang="zh-CN" altLang="en-US" sz="2800" dirty="0">
                <a:latin typeface="SimHei" charset="-122"/>
                <a:ea typeface="SimHei" charset="-122"/>
                <a:cs typeface="SimHei" charset="-122"/>
              </a:rPr>
              <a:t>研究能实现人与计算机之间用自然语言进行有效通信的各种理论和方法</a:t>
            </a:r>
            <a:r>
              <a:rPr kumimoji="1" lang="en-US" altLang="zh-CN" sz="2800" dirty="0" smtClean="0">
                <a:latin typeface="SimHei" charset="-122"/>
                <a:ea typeface="SimHei" charset="-122"/>
                <a:cs typeface="SimHei" charset="-122"/>
              </a:rPr>
              <a:t/>
            </a:r>
            <a:br>
              <a:rPr kumimoji="1" lang="en-US" altLang="zh-CN" sz="2800" dirty="0" smtClean="0">
                <a:latin typeface="SimHei" charset="-122"/>
                <a:ea typeface="SimHei" charset="-122"/>
                <a:cs typeface="SimHei" charset="-122"/>
              </a:rPr>
            </a:br>
            <a:endParaRPr kumimoji="1" lang="zh-CN" altLang="en-US" sz="2400" dirty="0">
              <a:latin typeface="SimHei" charset="-122"/>
              <a:ea typeface="SimHei" charset="-122"/>
              <a:cs typeface="SimHei" charset="-122"/>
            </a:endParaRPr>
          </a:p>
        </p:txBody>
      </p:sp>
      <p:sp>
        <p:nvSpPr>
          <p:cNvPr id="8" name="右箭头 7"/>
          <p:cNvSpPr/>
          <p:nvPr/>
        </p:nvSpPr>
        <p:spPr>
          <a:xfrm>
            <a:off x="3886200" y="2311396"/>
            <a:ext cx="1016000" cy="381000"/>
          </a:xfrm>
          <a:prstGeom prst="rightArrow">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4663" y="4563806"/>
            <a:ext cx="2129235" cy="2029871"/>
          </a:xfrm>
          <a:prstGeom prst="rect">
            <a:avLst/>
          </a:prstGeom>
        </p:spPr>
      </p:pic>
      <p:sp>
        <p:nvSpPr>
          <p:cNvPr id="10" name="右箭头 9"/>
          <p:cNvSpPr/>
          <p:nvPr/>
        </p:nvSpPr>
        <p:spPr>
          <a:xfrm>
            <a:off x="3886200" y="5295896"/>
            <a:ext cx="1016000" cy="381000"/>
          </a:xfrm>
          <a:prstGeom prst="rightArrow">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副标题 2"/>
          <p:cNvSpPr txBox="1">
            <a:spLocks/>
          </p:cNvSpPr>
          <p:nvPr/>
        </p:nvSpPr>
        <p:spPr>
          <a:xfrm>
            <a:off x="5372100" y="4984746"/>
            <a:ext cx="2489200" cy="1752600"/>
          </a:xfrm>
          <a:prstGeom prst="rect">
            <a:avLst/>
          </a:prstGeom>
        </p:spPr>
        <p:txBody>
          <a:bodyPr/>
          <a:lstStyle>
            <a:lvl1pPr marL="0" indent="0" algn="ctr" defTabSz="685800" rtl="0" eaLnBrk="0" fontAlgn="base" hangingPunct="0">
              <a:lnSpc>
                <a:spcPct val="90000"/>
              </a:lnSpc>
              <a:spcBef>
                <a:spcPts val="750"/>
              </a:spcBef>
              <a:spcAft>
                <a:spcPct val="0"/>
              </a:spcAft>
              <a:buFont typeface="Arial" panose="020B0604020202020204" pitchFamily="34" charset="0"/>
              <a:buNone/>
              <a:defRPr sz="2100" kern="1200">
                <a:solidFill>
                  <a:schemeClr val="tx1">
                    <a:tint val="75000"/>
                  </a:schemeClr>
                </a:solidFill>
                <a:latin typeface="+mn-lt"/>
                <a:ea typeface="+mn-ea"/>
                <a:cs typeface="+mn-cs"/>
              </a:defRPr>
            </a:lvl1pPr>
            <a:lvl2pPr marL="457200" indent="0" algn="ctr" defTabSz="685800" rtl="0" eaLnBrk="0" fontAlgn="base" hangingPunct="0">
              <a:lnSpc>
                <a:spcPct val="90000"/>
              </a:lnSpc>
              <a:spcBef>
                <a:spcPts val="375"/>
              </a:spcBef>
              <a:spcAft>
                <a:spcPct val="0"/>
              </a:spcAft>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685800" rtl="0" eaLnBrk="0" fontAlgn="base" hangingPunct="0">
              <a:lnSpc>
                <a:spcPct val="90000"/>
              </a:lnSpc>
              <a:spcBef>
                <a:spcPts val="375"/>
              </a:spcBef>
              <a:spcAft>
                <a:spcPct val="0"/>
              </a:spcAft>
              <a:buFont typeface="Arial" panose="020B0604020202020204" pitchFamily="34" charset="0"/>
              <a:buNone/>
              <a:defRPr sz="1500" kern="1200">
                <a:solidFill>
                  <a:schemeClr val="tx1">
                    <a:tint val="75000"/>
                  </a:schemeClr>
                </a:solidFill>
                <a:latin typeface="+mn-lt"/>
                <a:ea typeface="+mn-ea"/>
                <a:cs typeface="+mn-cs"/>
              </a:defRPr>
            </a:lvl3pPr>
            <a:lvl4pPr marL="1371600" indent="0" algn="ctr" defTabSz="685800" rtl="0" eaLnBrk="0" fontAlgn="base" hangingPunct="0">
              <a:lnSpc>
                <a:spcPct val="90000"/>
              </a:lnSpc>
              <a:spcBef>
                <a:spcPts val="375"/>
              </a:spcBef>
              <a:spcAft>
                <a:spcPct val="0"/>
              </a:spcAft>
              <a:buFont typeface="Arial" panose="020B0604020202020204" pitchFamily="34" charset="0"/>
              <a:buNone/>
              <a:defRPr sz="1400" kern="1200">
                <a:solidFill>
                  <a:schemeClr val="tx1">
                    <a:tint val="75000"/>
                  </a:schemeClr>
                </a:solidFill>
                <a:latin typeface="+mn-lt"/>
                <a:ea typeface="+mn-ea"/>
                <a:cs typeface="+mn-cs"/>
              </a:defRPr>
            </a:lvl4pPr>
            <a:lvl5pPr marL="1828800" indent="0" algn="ctr" defTabSz="685800" rtl="0" eaLnBrk="0" fontAlgn="base" hangingPunct="0">
              <a:lnSpc>
                <a:spcPct val="90000"/>
              </a:lnSpc>
              <a:spcBef>
                <a:spcPts val="375"/>
              </a:spcBef>
              <a:spcAft>
                <a:spcPct val="0"/>
              </a:spcAft>
              <a:buFont typeface="Arial" panose="020B0604020202020204" pitchFamily="34" charset="0"/>
              <a:buNone/>
              <a:defRPr sz="1400" kern="1200">
                <a:solidFill>
                  <a:schemeClr val="tx1">
                    <a:tint val="75000"/>
                  </a:schemeClr>
                </a:solidFill>
                <a:latin typeface="+mn-lt"/>
                <a:ea typeface="+mn-ea"/>
                <a:cs typeface="+mn-cs"/>
              </a:defRPr>
            </a:lvl5pPr>
            <a:lvl6pPr marL="2286000" indent="0" algn="ctr" defTabSz="685800" rtl="0" eaLnBrk="1" latinLnBrk="0" hangingPunct="1">
              <a:lnSpc>
                <a:spcPct val="90000"/>
              </a:lnSpc>
              <a:spcBef>
                <a:spcPts val="375"/>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ctr" defTabSz="685800" rtl="0" eaLnBrk="1" latinLnBrk="0" hangingPunct="1">
              <a:lnSpc>
                <a:spcPct val="90000"/>
              </a:lnSpc>
              <a:spcBef>
                <a:spcPts val="375"/>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ctr" defTabSz="685800" rtl="0" eaLnBrk="1" latinLnBrk="0" hangingPunct="1">
              <a:lnSpc>
                <a:spcPct val="90000"/>
              </a:lnSpc>
              <a:spcBef>
                <a:spcPts val="375"/>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ctr" defTabSz="685800" rtl="0" eaLnBrk="1" latinLnBrk="0" hangingPunct="1">
              <a:lnSpc>
                <a:spcPct val="90000"/>
              </a:lnSpc>
              <a:spcBef>
                <a:spcPts val="375"/>
              </a:spcBef>
              <a:buFont typeface="Arial" panose="020B0604020202020204" pitchFamily="34" charset="0"/>
              <a:buNone/>
              <a:defRPr sz="1400" kern="1200">
                <a:solidFill>
                  <a:schemeClr val="tx1">
                    <a:tint val="75000"/>
                  </a:schemeClr>
                </a:solidFill>
                <a:latin typeface="+mn-lt"/>
                <a:ea typeface="+mn-ea"/>
                <a:cs typeface="+mn-cs"/>
              </a:defRPr>
            </a:lvl9pPr>
          </a:lstStyle>
          <a:p>
            <a:r>
              <a:rPr kumimoji="1" lang="zh-CN" altLang="en-US" sz="2400" dirty="0" smtClean="0">
                <a:solidFill>
                  <a:schemeClr val="tx1"/>
                </a:solidFill>
                <a:latin typeface="SimHei" charset="-122"/>
                <a:ea typeface="SimHei" charset="-122"/>
                <a:cs typeface="SimHei" charset="-122"/>
              </a:rPr>
              <a:t>机器翻译、问答系统、人机对话、文本分类、情感分析 </a:t>
            </a:r>
            <a:r>
              <a:rPr kumimoji="1" lang="mr-IN" altLang="zh-CN" sz="2400" dirty="0" smtClean="0">
                <a:solidFill>
                  <a:schemeClr val="tx1"/>
                </a:solidFill>
                <a:latin typeface="SimHei" charset="-122"/>
                <a:ea typeface="SimHei" charset="-122"/>
                <a:cs typeface="SimHei" charset="-122"/>
              </a:rPr>
              <a:t>……</a:t>
            </a:r>
            <a:endParaRPr kumimoji="1" lang="zh-CN" altLang="en-US" sz="2400" dirty="0">
              <a:solidFill>
                <a:schemeClr val="tx1"/>
              </a:solidFill>
              <a:latin typeface="SimHei" charset="-122"/>
              <a:ea typeface="SimHei" charset="-122"/>
              <a:cs typeface="SimHei" charset="-122"/>
            </a:endParaRPr>
          </a:p>
        </p:txBody>
      </p:sp>
      <p:sp>
        <p:nvSpPr>
          <p:cNvPr id="12" name="文本框 11"/>
          <p:cNvSpPr txBox="1"/>
          <p:nvPr/>
        </p:nvSpPr>
        <p:spPr>
          <a:xfrm>
            <a:off x="8319514" y="6335075"/>
            <a:ext cx="736600" cy="307777"/>
          </a:xfrm>
          <a:prstGeom prst="rect">
            <a:avLst/>
          </a:prstGeom>
          <a:noFill/>
        </p:spPr>
        <p:txBody>
          <a:bodyPr wrap="square" rtlCol="0">
            <a:spAutoFit/>
          </a:bodyPr>
          <a:lstStyle/>
          <a:p>
            <a:r>
              <a:rPr kumimoji="1" lang="en-US" altLang="zh-CN" b="1" smtClean="0">
                <a:latin typeface="SimHei" charset="-122"/>
                <a:ea typeface="SimHei" charset="-122"/>
                <a:cs typeface="SimHei" charset="-122"/>
              </a:rPr>
              <a:t>2/30</a:t>
            </a:r>
            <a:endParaRPr kumimoji="1" lang="zh-CN" altLang="en-US" b="1" dirty="0">
              <a:latin typeface="SimHei" charset="-122"/>
              <a:ea typeface="SimHei" charset="-122"/>
              <a:cs typeface="SimHei" charset="-122"/>
            </a:endParaRPr>
          </a:p>
        </p:txBody>
      </p:sp>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5200" y="2019954"/>
            <a:ext cx="3983738" cy="3379538"/>
          </a:xfrm>
          <a:prstGeom prst="rect">
            <a:avLst/>
          </a:prstGeom>
        </p:spPr>
      </p:pic>
    </p:spTree>
    <p:extLst>
      <p:ext uri="{BB962C8B-B14F-4D97-AF65-F5344CB8AC3E}">
        <p14:creationId xmlns:p14="http://schemas.microsoft.com/office/powerpoint/2010/main" val="1143952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4162" y="1366934"/>
            <a:ext cx="5832763" cy="4832253"/>
          </a:xfrm>
          <a:prstGeom prst="rect">
            <a:avLst/>
          </a:prstGeom>
        </p:spPr>
      </p:pic>
      <p:sp>
        <p:nvSpPr>
          <p:cNvPr id="3" name="矩形 2"/>
          <p:cNvSpPr/>
          <p:nvPr/>
        </p:nvSpPr>
        <p:spPr>
          <a:xfrm>
            <a:off x="602582" y="657141"/>
            <a:ext cx="4572000" cy="523220"/>
          </a:xfrm>
          <a:prstGeom prst="rect">
            <a:avLst/>
          </a:prstGeom>
        </p:spPr>
        <p:txBody>
          <a:bodyPr>
            <a:spAutoFit/>
          </a:bodyPr>
          <a:lstStyle/>
          <a:p>
            <a:pPr marL="457200" indent="-457200" algn="l">
              <a:buClr>
                <a:schemeClr val="tx1"/>
              </a:buClr>
              <a:buSzPct val="70000"/>
              <a:buFont typeface="Wingdings" charset="2"/>
              <a:buChar char="u"/>
            </a:pPr>
            <a:r>
              <a:rPr kumimoji="1" lang="zh-CN" altLang="en-US" sz="2800" b="1" dirty="0" smtClean="0">
                <a:solidFill>
                  <a:schemeClr val="tx1"/>
                </a:solidFill>
                <a:latin typeface="SimHei" charset="-122"/>
                <a:ea typeface="SimHei" charset="-122"/>
                <a:cs typeface="SimHei" charset="-122"/>
              </a:rPr>
              <a:t>表征相似性分析</a:t>
            </a:r>
            <a:endParaRPr kumimoji="1" lang="zh-CN" altLang="en-US" sz="2800" b="1" dirty="0">
              <a:solidFill>
                <a:schemeClr val="tx1"/>
              </a:solidFill>
              <a:latin typeface="SimHei" charset="-122"/>
              <a:ea typeface="SimHei" charset="-122"/>
              <a:cs typeface="SimHei"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546" y="4601258"/>
            <a:ext cx="3304507" cy="1333500"/>
          </a:xfrm>
          <a:prstGeom prst="rect">
            <a:avLst/>
          </a:prstGeom>
        </p:spPr>
      </p:pic>
      <p:grpSp>
        <p:nvGrpSpPr>
          <p:cNvPr id="5" name="组 4"/>
          <p:cNvGrpSpPr/>
          <p:nvPr/>
        </p:nvGrpSpPr>
        <p:grpSpPr>
          <a:xfrm>
            <a:off x="6477000" y="4829881"/>
            <a:ext cx="2581131" cy="999421"/>
            <a:chOff x="6477000" y="5121981"/>
            <a:chExt cx="2581131" cy="999421"/>
          </a:xfrm>
        </p:grpSpPr>
        <p:sp>
          <p:nvSpPr>
            <p:cNvPr id="6" name="矩形 5"/>
            <p:cNvSpPr/>
            <p:nvPr/>
          </p:nvSpPr>
          <p:spPr bwMode="auto">
            <a:xfrm>
              <a:off x="6490502" y="5121981"/>
              <a:ext cx="2567629" cy="999421"/>
            </a:xfrm>
            <a:prstGeom prst="rect">
              <a:avLst/>
            </a:prstGeom>
            <a:solidFill>
              <a:schemeClr val="bg1"/>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000" b="1" i="0" u="none" strike="noStrike" cap="none" normalizeH="0" baseline="0" smtClean="0">
                <a:ln>
                  <a:noFill/>
                </a:ln>
                <a:solidFill>
                  <a:schemeClr val="bg1"/>
                </a:solidFill>
                <a:effectLst/>
                <a:latin typeface="Arial" charset="0"/>
              </a:endParaRPr>
            </a:p>
          </p:txBody>
        </p:sp>
        <p:graphicFrame>
          <p:nvGraphicFramePr>
            <p:cNvPr id="7" name="图表 6"/>
            <p:cNvGraphicFramePr>
              <a:graphicFrameLocks/>
            </p:cNvGraphicFramePr>
            <p:nvPr>
              <p:extLst/>
            </p:nvPr>
          </p:nvGraphicFramePr>
          <p:xfrm>
            <a:off x="6477000" y="5583557"/>
            <a:ext cx="2460625" cy="53784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图表 7"/>
            <p:cNvGraphicFramePr>
              <a:graphicFrameLocks/>
            </p:cNvGraphicFramePr>
            <p:nvPr>
              <p:extLst/>
            </p:nvPr>
          </p:nvGraphicFramePr>
          <p:xfrm>
            <a:off x="6479241" y="5144601"/>
            <a:ext cx="2456744" cy="532865"/>
          </p:xfrm>
          <a:graphic>
            <a:graphicData uri="http://schemas.openxmlformats.org/drawingml/2006/chart">
              <c:chart xmlns:c="http://schemas.openxmlformats.org/drawingml/2006/chart" xmlns:r="http://schemas.openxmlformats.org/officeDocument/2006/relationships" r:id="rId5"/>
            </a:graphicData>
          </a:graphic>
        </p:graphicFrame>
        <p:cxnSp>
          <p:nvCxnSpPr>
            <p:cNvPr id="9" name="直接连接符 12"/>
            <p:cNvCxnSpPr/>
            <p:nvPr/>
          </p:nvCxnSpPr>
          <p:spPr>
            <a:xfrm>
              <a:off x="6584376" y="5180173"/>
              <a:ext cx="0" cy="8942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14"/>
            <p:cNvCxnSpPr/>
            <p:nvPr/>
          </p:nvCxnSpPr>
          <p:spPr>
            <a:xfrm>
              <a:off x="8906405" y="5180173"/>
              <a:ext cx="0" cy="8942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6"/>
            <p:cNvCxnSpPr/>
            <p:nvPr/>
          </p:nvCxnSpPr>
          <p:spPr>
            <a:xfrm>
              <a:off x="6584376" y="6074447"/>
              <a:ext cx="23220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7"/>
            <p:cNvCxnSpPr/>
            <p:nvPr/>
          </p:nvCxnSpPr>
          <p:spPr>
            <a:xfrm>
              <a:off x="6584376" y="5180173"/>
              <a:ext cx="23220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8"/>
            <p:cNvCxnSpPr/>
            <p:nvPr/>
          </p:nvCxnSpPr>
          <p:spPr>
            <a:xfrm>
              <a:off x="6584376" y="5625176"/>
              <a:ext cx="23220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4" name="直线箭头连接符 13"/>
          <p:cNvCxnSpPr/>
          <p:nvPr/>
        </p:nvCxnSpPr>
        <p:spPr bwMode="auto">
          <a:xfrm flipH="1">
            <a:off x="1981200" y="2825947"/>
            <a:ext cx="602962" cy="0"/>
          </a:xfrm>
          <a:prstGeom prst="straightConnector1">
            <a:avLst/>
          </a:prstGeom>
          <a:solidFill>
            <a:schemeClr val="bg2"/>
          </a:solidFill>
          <a:ln w="1905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矩形 14"/>
          <p:cNvSpPr/>
          <p:nvPr/>
        </p:nvSpPr>
        <p:spPr bwMode="auto">
          <a:xfrm>
            <a:off x="279400" y="4601258"/>
            <a:ext cx="774700" cy="1181089"/>
          </a:xfrm>
          <a:prstGeom prst="rect">
            <a:avLst/>
          </a:prstGeom>
          <a:noFill/>
          <a:ln w="28575">
            <a:solidFill>
              <a:srgbClr val="FF0000"/>
            </a:solidFill>
          </a:ln>
          <a:effectLs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000" b="1" i="0" u="none" strike="noStrike" cap="none" normalizeH="0" baseline="0" smtClean="0">
              <a:ln>
                <a:noFill/>
              </a:ln>
              <a:solidFill>
                <a:schemeClr val="bg1"/>
              </a:solidFill>
              <a:effectLst/>
              <a:latin typeface="Arial" charset="0"/>
            </a:endParaRPr>
          </a:p>
        </p:txBody>
      </p:sp>
      <p:cxnSp>
        <p:nvCxnSpPr>
          <p:cNvPr id="16" name="直线箭头连接符 15"/>
          <p:cNvCxnSpPr/>
          <p:nvPr/>
        </p:nvCxnSpPr>
        <p:spPr bwMode="auto">
          <a:xfrm flipV="1">
            <a:off x="666750" y="3384580"/>
            <a:ext cx="488454" cy="1216678"/>
          </a:xfrm>
          <a:prstGeom prst="straightConnector1">
            <a:avLst/>
          </a:prstGeom>
          <a:solidFill>
            <a:schemeClr val="bg2"/>
          </a:solidFill>
          <a:ln w="1905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文本框 16"/>
          <p:cNvSpPr txBox="1"/>
          <p:nvPr/>
        </p:nvSpPr>
        <p:spPr>
          <a:xfrm>
            <a:off x="7013160" y="4355361"/>
            <a:ext cx="1359880" cy="400110"/>
          </a:xfrm>
          <a:prstGeom prst="rect">
            <a:avLst/>
          </a:prstGeom>
          <a:noFill/>
        </p:spPr>
        <p:txBody>
          <a:bodyPr wrap="square" rtlCol="0">
            <a:spAutoFit/>
          </a:bodyPr>
          <a:lstStyle/>
          <a:p>
            <a:pPr algn="l" rtl="0" fontAlgn="base">
              <a:spcBef>
                <a:spcPct val="0"/>
              </a:spcBef>
              <a:spcAft>
                <a:spcPct val="0"/>
              </a:spcAft>
            </a:pPr>
            <a:r>
              <a:rPr kumimoji="1" lang="en-US" altLang="zh-CN" sz="2000" dirty="0" smtClean="0">
                <a:latin typeface="Times New Roman" charset="0"/>
                <a:ea typeface="Times New Roman" charset="0"/>
                <a:cs typeface="Times New Roman" charset="0"/>
              </a:rPr>
              <a:t>535</a:t>
            </a:r>
            <a:r>
              <a:rPr kumimoji="1" lang="zh-CN" altLang="en-US" sz="2000" dirty="0" smtClean="0">
                <a:latin typeface="SimHei" charset="-122"/>
                <a:ea typeface="SimHei" charset="-122"/>
                <a:cs typeface="SimHei" charset="-122"/>
              </a:rPr>
              <a:t>个词汇</a:t>
            </a:r>
            <a:endParaRPr kumimoji="1" lang="zh-CN" altLang="en-US" sz="2000" dirty="0">
              <a:latin typeface="SimHei" charset="-122"/>
              <a:ea typeface="SimHei" charset="-122"/>
              <a:cs typeface="SimHei" charset="-122"/>
            </a:endParaRPr>
          </a:p>
        </p:txBody>
      </p:sp>
      <p:sp>
        <p:nvSpPr>
          <p:cNvPr id="18" name="文本框 17"/>
          <p:cNvSpPr txBox="1"/>
          <p:nvPr/>
        </p:nvSpPr>
        <p:spPr>
          <a:xfrm>
            <a:off x="285923" y="4518208"/>
            <a:ext cx="844550" cy="338554"/>
          </a:xfrm>
          <a:prstGeom prst="rect">
            <a:avLst/>
          </a:prstGeom>
          <a:noFill/>
        </p:spPr>
        <p:txBody>
          <a:bodyPr wrap="square" rtlCol="0">
            <a:spAutoFit/>
          </a:bodyPr>
          <a:lstStyle/>
          <a:p>
            <a:pPr algn="l" rtl="0" fontAlgn="base">
              <a:spcBef>
                <a:spcPct val="0"/>
              </a:spcBef>
              <a:spcAft>
                <a:spcPct val="0"/>
              </a:spcAft>
            </a:pPr>
            <a:r>
              <a:rPr kumimoji="1" lang="en-US" altLang="zh-CN" sz="1600" dirty="0" smtClean="0">
                <a:solidFill>
                  <a:schemeClr val="tx1"/>
                </a:solidFill>
                <a:latin typeface="Times New Roman" charset="0"/>
                <a:ea typeface="Times New Roman" charset="0"/>
                <a:cs typeface="Times New Roman" charset="0"/>
              </a:rPr>
              <a:t>Vision</a:t>
            </a:r>
            <a:endParaRPr kumimoji="1" lang="zh-CN" altLang="en-US" sz="1600" dirty="0">
              <a:solidFill>
                <a:schemeClr val="tx1"/>
              </a:solidFill>
              <a:latin typeface="Times New Roman" charset="0"/>
              <a:ea typeface="Times New Roman" charset="0"/>
              <a:cs typeface="Times New Roman" charset="0"/>
            </a:endParaRPr>
          </a:p>
        </p:txBody>
      </p:sp>
      <p:sp>
        <p:nvSpPr>
          <p:cNvPr id="19" name="文本框 18"/>
          <p:cNvSpPr txBox="1"/>
          <p:nvPr/>
        </p:nvSpPr>
        <p:spPr>
          <a:xfrm>
            <a:off x="4197350" y="1303434"/>
            <a:ext cx="1733406" cy="400110"/>
          </a:xfrm>
          <a:prstGeom prst="rect">
            <a:avLst/>
          </a:prstGeom>
          <a:noFill/>
        </p:spPr>
        <p:txBody>
          <a:bodyPr wrap="square" rtlCol="0">
            <a:spAutoFit/>
          </a:bodyPr>
          <a:lstStyle/>
          <a:p>
            <a:pPr algn="l"/>
            <a:r>
              <a:rPr kumimoji="1" lang="en-US" altLang="zh-CN" sz="2000" dirty="0" smtClean="0">
                <a:solidFill>
                  <a:srgbClr val="FF0000"/>
                </a:solidFill>
                <a:latin typeface="Times New Roman" charset="0"/>
                <a:ea typeface="Times New Roman" charset="0"/>
                <a:cs typeface="Times New Roman" charset="0"/>
              </a:rPr>
              <a:t>14</a:t>
            </a:r>
            <a:r>
              <a:rPr kumimoji="1" lang="en-US" altLang="zh-CN" sz="2000" dirty="0">
                <a:solidFill>
                  <a:srgbClr val="FF0000"/>
                </a:solidFill>
                <a:latin typeface="Times New Roman" charset="0"/>
                <a:ea typeface="Times New Roman" charset="0"/>
                <a:cs typeface="Times New Roman" charset="0"/>
              </a:rPr>
              <a:t>×</a:t>
            </a:r>
            <a:r>
              <a:rPr kumimoji="1" lang="en-US" altLang="zh-CN" sz="2000" dirty="0" smtClean="0">
                <a:solidFill>
                  <a:srgbClr val="FF0000"/>
                </a:solidFill>
                <a:latin typeface="Times New Roman" charset="0"/>
                <a:ea typeface="Times New Roman" charset="0"/>
                <a:cs typeface="Times New Roman" charset="0"/>
              </a:rPr>
              <a:t>535×535</a:t>
            </a:r>
          </a:p>
        </p:txBody>
      </p:sp>
      <p:sp>
        <p:nvSpPr>
          <p:cNvPr id="20" name="文本框 19"/>
          <p:cNvSpPr txBox="1"/>
          <p:nvPr/>
        </p:nvSpPr>
        <p:spPr>
          <a:xfrm>
            <a:off x="6267450" y="1905306"/>
            <a:ext cx="1276350" cy="400110"/>
          </a:xfrm>
          <a:prstGeom prst="rect">
            <a:avLst/>
          </a:prstGeom>
          <a:noFill/>
        </p:spPr>
        <p:txBody>
          <a:bodyPr wrap="square" rtlCol="0">
            <a:spAutoFit/>
          </a:bodyPr>
          <a:lstStyle/>
          <a:p>
            <a:pPr algn="l" rtl="0" fontAlgn="base">
              <a:spcBef>
                <a:spcPct val="0"/>
              </a:spcBef>
              <a:spcAft>
                <a:spcPct val="0"/>
              </a:spcAft>
            </a:pPr>
            <a:r>
              <a:rPr kumimoji="1" lang="en-US" altLang="zh-CN" sz="2000" dirty="0" smtClean="0">
                <a:solidFill>
                  <a:srgbClr val="FF0000"/>
                </a:solidFill>
                <a:latin typeface="Times New Roman" charset="0"/>
                <a:ea typeface="Times New Roman" charset="0"/>
                <a:cs typeface="Times New Roman" charset="0"/>
              </a:rPr>
              <a:t>535×535</a:t>
            </a:r>
          </a:p>
        </p:txBody>
      </p:sp>
      <p:sp>
        <p:nvSpPr>
          <p:cNvPr id="21" name="文本框 20"/>
          <p:cNvSpPr txBox="1"/>
          <p:nvPr/>
        </p:nvSpPr>
        <p:spPr>
          <a:xfrm>
            <a:off x="819006" y="2318116"/>
            <a:ext cx="1276350" cy="1015663"/>
          </a:xfrm>
          <a:prstGeom prst="rect">
            <a:avLst/>
          </a:prstGeom>
          <a:noFill/>
        </p:spPr>
        <p:txBody>
          <a:bodyPr wrap="square" rtlCol="0">
            <a:spAutoFit/>
          </a:bodyPr>
          <a:lstStyle/>
          <a:p>
            <a:pPr algn="l" rtl="0" fontAlgn="base">
              <a:spcBef>
                <a:spcPct val="0"/>
              </a:spcBef>
              <a:spcAft>
                <a:spcPct val="0"/>
              </a:spcAft>
            </a:pPr>
            <a:r>
              <a:rPr kumimoji="1" lang="zh-CN" altLang="en-US" sz="2000" dirty="0" smtClean="0">
                <a:solidFill>
                  <a:srgbClr val="FF0000"/>
                </a:solidFill>
                <a:latin typeface="SimHei" charset="-122"/>
                <a:ea typeface="SimHei" charset="-122"/>
                <a:cs typeface="SimHei" charset="-122"/>
              </a:rPr>
              <a:t>计算两两词汇间的欧式距离</a:t>
            </a:r>
            <a:endParaRPr kumimoji="1" lang="en-US" altLang="zh-CN" sz="2000" dirty="0" smtClean="0">
              <a:solidFill>
                <a:srgbClr val="FF0000"/>
              </a:solidFill>
              <a:latin typeface="SimHei" charset="-122"/>
              <a:ea typeface="SimHei" charset="-122"/>
              <a:cs typeface="SimHei" charset="-122"/>
            </a:endParaRPr>
          </a:p>
        </p:txBody>
      </p:sp>
      <p:sp>
        <p:nvSpPr>
          <p:cNvPr id="22" name="文本框 21"/>
          <p:cNvSpPr txBox="1"/>
          <p:nvPr/>
        </p:nvSpPr>
        <p:spPr>
          <a:xfrm>
            <a:off x="7530956" y="802319"/>
            <a:ext cx="1276350" cy="1015663"/>
          </a:xfrm>
          <a:prstGeom prst="rect">
            <a:avLst/>
          </a:prstGeom>
          <a:noFill/>
        </p:spPr>
        <p:txBody>
          <a:bodyPr wrap="square" rtlCol="0">
            <a:spAutoFit/>
          </a:bodyPr>
          <a:lstStyle/>
          <a:p>
            <a:pPr algn="l" rtl="0" fontAlgn="base">
              <a:spcBef>
                <a:spcPct val="0"/>
              </a:spcBef>
              <a:spcAft>
                <a:spcPct val="0"/>
              </a:spcAft>
            </a:pPr>
            <a:r>
              <a:rPr kumimoji="1" lang="zh-CN" altLang="en-US" sz="2000" dirty="0" smtClean="0">
                <a:solidFill>
                  <a:srgbClr val="FF0000"/>
                </a:solidFill>
                <a:latin typeface="SimHei" charset="-122"/>
                <a:ea typeface="SimHei" charset="-122"/>
                <a:cs typeface="SimHei" charset="-122"/>
              </a:rPr>
              <a:t>计算两两词汇间的余弦距离</a:t>
            </a:r>
            <a:endParaRPr kumimoji="1" lang="en-US" altLang="zh-CN" sz="2000" dirty="0" smtClean="0">
              <a:solidFill>
                <a:srgbClr val="FF0000"/>
              </a:solidFill>
              <a:latin typeface="SimHei" charset="-122"/>
              <a:ea typeface="SimHei" charset="-122"/>
              <a:cs typeface="SimHei" charset="-122"/>
            </a:endParaRPr>
          </a:p>
        </p:txBody>
      </p:sp>
      <p:cxnSp>
        <p:nvCxnSpPr>
          <p:cNvPr id="23" name="直线箭头连接符 22"/>
          <p:cNvCxnSpPr/>
          <p:nvPr/>
        </p:nvCxnSpPr>
        <p:spPr bwMode="auto">
          <a:xfrm flipH="1" flipV="1">
            <a:off x="8367891" y="1817984"/>
            <a:ext cx="239010" cy="3070262"/>
          </a:xfrm>
          <a:prstGeom prst="straightConnector1">
            <a:avLst/>
          </a:prstGeom>
          <a:solidFill>
            <a:schemeClr val="bg2"/>
          </a:solidFill>
          <a:ln w="1905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线箭头连接符 23"/>
          <p:cNvCxnSpPr/>
          <p:nvPr/>
        </p:nvCxnSpPr>
        <p:spPr bwMode="auto">
          <a:xfrm flipV="1">
            <a:off x="7968726" y="1817982"/>
            <a:ext cx="200405" cy="500134"/>
          </a:xfrm>
          <a:prstGeom prst="straightConnector1">
            <a:avLst/>
          </a:prstGeom>
          <a:solidFill>
            <a:schemeClr val="bg2"/>
          </a:solidFill>
          <a:ln w="1905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矩形 24"/>
          <p:cNvSpPr/>
          <p:nvPr/>
        </p:nvSpPr>
        <p:spPr bwMode="auto">
          <a:xfrm>
            <a:off x="5606583" y="4284600"/>
            <a:ext cx="1197442" cy="233608"/>
          </a:xfrm>
          <a:prstGeom prst="rect">
            <a:avLst/>
          </a:prstGeom>
          <a:solidFill>
            <a:schemeClr val="bg1"/>
          </a:solidFill>
          <a:ln>
            <a:noFill/>
          </a:ln>
          <a:effectLs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000" b="1" i="0" u="none" strike="noStrike" cap="none" normalizeH="0" baseline="0" smtClean="0">
              <a:ln>
                <a:noFill/>
              </a:ln>
              <a:solidFill>
                <a:schemeClr val="bg1"/>
              </a:solidFill>
              <a:effectLst/>
              <a:latin typeface="Arial" charset="0"/>
            </a:endParaRPr>
          </a:p>
        </p:txBody>
      </p:sp>
      <p:sp>
        <p:nvSpPr>
          <p:cNvPr id="26" name="文本框 25"/>
          <p:cNvSpPr txBox="1"/>
          <p:nvPr/>
        </p:nvSpPr>
        <p:spPr>
          <a:xfrm>
            <a:off x="5495224" y="4119734"/>
            <a:ext cx="1589241" cy="400110"/>
          </a:xfrm>
          <a:prstGeom prst="rect">
            <a:avLst/>
          </a:prstGeom>
          <a:noFill/>
        </p:spPr>
        <p:txBody>
          <a:bodyPr wrap="square" rtlCol="0">
            <a:spAutoFit/>
          </a:bodyPr>
          <a:lstStyle/>
          <a:p>
            <a:pPr algn="l" rtl="0" fontAlgn="base">
              <a:spcBef>
                <a:spcPct val="0"/>
              </a:spcBef>
              <a:spcAft>
                <a:spcPct val="0"/>
              </a:spcAft>
            </a:pPr>
            <a:r>
              <a:rPr kumimoji="1" lang="zh-CN" altLang="en-US" sz="2000" dirty="0" smtClean="0">
                <a:solidFill>
                  <a:srgbClr val="FF0000"/>
                </a:solidFill>
                <a:latin typeface="SimHei" charset="-122"/>
                <a:ea typeface="SimHei" charset="-122"/>
                <a:cs typeface="SimHei" charset="-122"/>
              </a:rPr>
              <a:t>相关性分析</a:t>
            </a:r>
            <a:endParaRPr kumimoji="1" lang="zh-CN" altLang="en-US" sz="2000" dirty="0">
              <a:solidFill>
                <a:srgbClr val="FF0000"/>
              </a:solidFill>
              <a:latin typeface="SimHei" charset="-122"/>
              <a:ea typeface="SimHei" charset="-122"/>
              <a:cs typeface="SimHei" charset="-122"/>
            </a:endParaRPr>
          </a:p>
        </p:txBody>
      </p:sp>
      <p:cxnSp>
        <p:nvCxnSpPr>
          <p:cNvPr id="28" name="直线箭头连接符 27"/>
          <p:cNvCxnSpPr/>
          <p:nvPr/>
        </p:nvCxnSpPr>
        <p:spPr bwMode="auto">
          <a:xfrm flipH="1">
            <a:off x="2133600" y="3363355"/>
            <a:ext cx="602962" cy="0"/>
          </a:xfrm>
          <a:prstGeom prst="straightConnector1">
            <a:avLst/>
          </a:prstGeom>
          <a:solidFill>
            <a:schemeClr val="bg2"/>
          </a:solidFill>
          <a:ln w="1905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线箭头连接符 28"/>
          <p:cNvCxnSpPr/>
          <p:nvPr/>
        </p:nvCxnSpPr>
        <p:spPr bwMode="auto">
          <a:xfrm flipV="1">
            <a:off x="1175854" y="3373968"/>
            <a:ext cx="488454" cy="1216678"/>
          </a:xfrm>
          <a:prstGeom prst="straightConnector1">
            <a:avLst/>
          </a:prstGeom>
          <a:solidFill>
            <a:schemeClr val="bg2"/>
          </a:solidFill>
          <a:ln w="1905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矩形 29"/>
          <p:cNvSpPr/>
          <p:nvPr/>
        </p:nvSpPr>
        <p:spPr bwMode="auto">
          <a:xfrm>
            <a:off x="1062899" y="4593252"/>
            <a:ext cx="186179" cy="1189095"/>
          </a:xfrm>
          <a:prstGeom prst="rect">
            <a:avLst/>
          </a:prstGeom>
          <a:noFill/>
          <a:ln w="28575">
            <a:solidFill>
              <a:srgbClr val="FF0000"/>
            </a:solidFill>
          </a:ln>
          <a:effectLs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000" b="1" i="0" u="none" strike="noStrike" cap="none" normalizeH="0" baseline="0" smtClean="0">
              <a:ln>
                <a:noFill/>
              </a:ln>
              <a:solidFill>
                <a:schemeClr val="bg1"/>
              </a:solidFill>
              <a:effectLst/>
              <a:latin typeface="Arial" charset="0"/>
            </a:endParaRPr>
          </a:p>
        </p:txBody>
      </p:sp>
      <p:sp>
        <p:nvSpPr>
          <p:cNvPr id="31" name="文本框 30"/>
          <p:cNvSpPr txBox="1"/>
          <p:nvPr/>
        </p:nvSpPr>
        <p:spPr>
          <a:xfrm>
            <a:off x="4485439" y="6134107"/>
            <a:ext cx="1359880" cy="400110"/>
          </a:xfrm>
          <a:prstGeom prst="rect">
            <a:avLst/>
          </a:prstGeom>
          <a:noFill/>
        </p:spPr>
        <p:txBody>
          <a:bodyPr wrap="square" rtlCol="0">
            <a:spAutoFit/>
          </a:bodyPr>
          <a:lstStyle/>
          <a:p>
            <a:pPr algn="l" rtl="0" fontAlgn="base">
              <a:spcBef>
                <a:spcPct val="0"/>
              </a:spcBef>
              <a:spcAft>
                <a:spcPct val="0"/>
              </a:spcAft>
            </a:pPr>
            <a:r>
              <a:rPr kumimoji="1" lang="en-US" altLang="zh-CN" sz="2000" dirty="0" smtClean="0">
                <a:latin typeface="Times New Roman" charset="0"/>
                <a:ea typeface="Times New Roman" charset="0"/>
                <a:cs typeface="Times New Roman" charset="0"/>
              </a:rPr>
              <a:t>535</a:t>
            </a:r>
            <a:r>
              <a:rPr kumimoji="1" lang="zh-CN" altLang="en-US" sz="2000" dirty="0" smtClean="0">
                <a:latin typeface="SimHei" charset="-122"/>
                <a:ea typeface="SimHei" charset="-122"/>
                <a:cs typeface="SimHei" charset="-122"/>
              </a:rPr>
              <a:t>个词汇</a:t>
            </a:r>
            <a:endParaRPr kumimoji="1" lang="zh-CN" altLang="en-US" sz="2000" dirty="0">
              <a:latin typeface="SimHei" charset="-122"/>
              <a:ea typeface="SimHei" charset="-122"/>
              <a:cs typeface="SimHei" charset="-122"/>
            </a:endParaRPr>
          </a:p>
        </p:txBody>
      </p:sp>
      <p:sp>
        <p:nvSpPr>
          <p:cNvPr id="32" name="文本框 31"/>
          <p:cNvSpPr txBox="1"/>
          <p:nvPr/>
        </p:nvSpPr>
        <p:spPr>
          <a:xfrm>
            <a:off x="1776904" y="3831849"/>
            <a:ext cx="1359880" cy="400110"/>
          </a:xfrm>
          <a:prstGeom prst="rect">
            <a:avLst/>
          </a:prstGeom>
          <a:noFill/>
        </p:spPr>
        <p:txBody>
          <a:bodyPr wrap="square" rtlCol="0">
            <a:spAutoFit/>
          </a:bodyPr>
          <a:lstStyle/>
          <a:p>
            <a:pPr algn="l" rtl="0" fontAlgn="base">
              <a:spcBef>
                <a:spcPct val="0"/>
              </a:spcBef>
              <a:spcAft>
                <a:spcPct val="0"/>
              </a:spcAft>
            </a:pPr>
            <a:r>
              <a:rPr kumimoji="1" lang="mr-IN" altLang="zh-CN" sz="2000" b="1" dirty="0" smtClean="0">
                <a:solidFill>
                  <a:srgbClr val="FF0000"/>
                </a:solidFill>
                <a:latin typeface="Times New Roman" charset="0"/>
                <a:ea typeface="Times New Roman" charset="0"/>
                <a:cs typeface="Times New Roman" charset="0"/>
              </a:rPr>
              <a:t>…</a:t>
            </a:r>
            <a:endParaRPr kumimoji="1" lang="zh-CN" altLang="en-US" sz="2000" b="1" dirty="0">
              <a:solidFill>
                <a:srgbClr val="FF0000"/>
              </a:solidFill>
              <a:latin typeface="SimHei" charset="-122"/>
              <a:ea typeface="SimHei" charset="-122"/>
              <a:cs typeface="SimHei" charset="-122"/>
            </a:endParaRPr>
          </a:p>
        </p:txBody>
      </p:sp>
      <p:sp>
        <p:nvSpPr>
          <p:cNvPr id="33" name="文本框 32"/>
          <p:cNvSpPr txBox="1"/>
          <p:nvPr/>
        </p:nvSpPr>
        <p:spPr>
          <a:xfrm>
            <a:off x="8319514" y="6335075"/>
            <a:ext cx="736600" cy="307777"/>
          </a:xfrm>
          <a:prstGeom prst="rect">
            <a:avLst/>
          </a:prstGeom>
          <a:noFill/>
        </p:spPr>
        <p:txBody>
          <a:bodyPr wrap="square" rtlCol="0">
            <a:spAutoFit/>
          </a:bodyPr>
          <a:lstStyle/>
          <a:p>
            <a:r>
              <a:rPr kumimoji="1" lang="en-US" altLang="zh-CN" b="1" dirty="0">
                <a:latin typeface="SimHei" charset="-122"/>
                <a:ea typeface="SimHei" charset="-122"/>
                <a:cs typeface="SimHei" charset="-122"/>
              </a:rPr>
              <a:t>2</a:t>
            </a:r>
            <a:r>
              <a:rPr kumimoji="1" lang="en-US" altLang="zh-CN" b="1" dirty="0" smtClean="0">
                <a:latin typeface="SimHei" charset="-122"/>
                <a:ea typeface="SimHei" charset="-122"/>
                <a:cs typeface="SimHei" charset="-122"/>
              </a:rPr>
              <a:t>0/30</a:t>
            </a:r>
            <a:endParaRPr kumimoji="1" lang="zh-CN" altLang="en-US" b="1" dirty="0">
              <a:latin typeface="SimHei" charset="-122"/>
              <a:ea typeface="SimHei" charset="-122"/>
              <a:cs typeface="SimHei" charset="-122"/>
            </a:endParaRPr>
          </a:p>
        </p:txBody>
      </p:sp>
    </p:spTree>
    <p:extLst>
      <p:ext uri="{BB962C8B-B14F-4D97-AF65-F5344CB8AC3E}">
        <p14:creationId xmlns:p14="http://schemas.microsoft.com/office/powerpoint/2010/main" val="1215185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6">
                                            <p:txEl>
                                              <p:pRg st="0" end="0"/>
                                            </p:txEl>
                                          </p:spTgt>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0" nodeType="afterEffect">
                                  <p:stCondLst>
                                    <p:cond delay="0"/>
                                  </p:stCondLst>
                                  <p:childTnLst>
                                    <p:set>
                                      <p:cBhvr>
                                        <p:cTn id="49"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p:bldP spid="19" grpId="0"/>
      <p:bldP spid="20" grpId="0"/>
      <p:bldP spid="21" grpId="0"/>
      <p:bldP spid="22" grpId="0"/>
      <p:bldP spid="25" grpId="0" animBg="1"/>
      <p:bldP spid="30" grpId="0" animBg="1"/>
      <p:bldP spid="3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685801" y="1154113"/>
            <a:ext cx="7924799" cy="4953000"/>
          </a:xfrm>
          <a:prstGeom prst="rect">
            <a:avLst/>
          </a:prstGeom>
          <a:solidFill>
            <a:schemeClr val="bg1"/>
          </a:solidFill>
        </p:spPr>
        <p:txBody>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sz="2800"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buSzPct val="80000"/>
              <a:buFont typeface="Wingdings" charset="2"/>
              <a:buChar char="u"/>
            </a:pPr>
            <a:r>
              <a:rPr kumimoji="1" lang="zh-CN" altLang="en-US" sz="2800" b="1" dirty="0" smtClean="0">
                <a:latin typeface="SimHei" charset="-122"/>
                <a:ea typeface="SimHei" charset="-122"/>
                <a:cs typeface="SimHei" charset="-122"/>
              </a:rPr>
              <a:t> 文本向量</a:t>
            </a:r>
            <a:endParaRPr kumimoji="1" lang="en-US" altLang="zh-CN" sz="2800" b="1" dirty="0" smtClean="0">
              <a:latin typeface="SimHei" charset="-122"/>
              <a:ea typeface="SimHei" charset="-122"/>
              <a:cs typeface="SimHei" charset="-122"/>
            </a:endParaRPr>
          </a:p>
          <a:p>
            <a:pPr lvl="1">
              <a:lnSpc>
                <a:spcPct val="100000"/>
              </a:lnSpc>
              <a:spcBef>
                <a:spcPts val="600"/>
              </a:spcBef>
              <a:buFont typeface=".AppleSystemUIFont" charset="-120"/>
              <a:buChar char="-"/>
            </a:pPr>
            <a:r>
              <a:rPr kumimoji="1" lang="en-US" altLang="zh-CN" sz="2400" dirty="0" smtClean="0">
                <a:latin typeface="Times New Roman" charset="0"/>
                <a:ea typeface="Times New Roman" charset="0"/>
                <a:cs typeface="Times New Roman" charset="0"/>
              </a:rPr>
              <a:t>Skip-gram</a:t>
            </a:r>
            <a:r>
              <a:rPr kumimoji="1" lang="zh-CN" altLang="en-US" sz="2400" dirty="0" smtClean="0">
                <a:latin typeface="SimHei" charset="-122"/>
                <a:ea typeface="SimHei" charset="-122"/>
                <a:cs typeface="SimHei" charset="-122"/>
              </a:rPr>
              <a:t>模型在维基百科上训练的</a:t>
            </a:r>
            <a:r>
              <a:rPr kumimoji="1" lang="en-US" altLang="zh-CN" sz="2400" dirty="0" smtClean="0">
                <a:latin typeface="Times New Roman" charset="0"/>
                <a:ea typeface="Times New Roman" charset="0"/>
                <a:cs typeface="Times New Roman" charset="0"/>
              </a:rPr>
              <a:t>88,501</a:t>
            </a:r>
            <a:r>
              <a:rPr kumimoji="1" lang="zh-CN" altLang="en-US" sz="2400" dirty="0" smtClean="0">
                <a:latin typeface="SimHei" charset="-122"/>
                <a:ea typeface="SimHei" charset="-122"/>
                <a:cs typeface="SimHei" charset="-122"/>
              </a:rPr>
              <a:t>个</a:t>
            </a:r>
            <a:r>
              <a:rPr kumimoji="1" lang="en-US" altLang="zh-CN" sz="2400" dirty="0" smtClean="0">
                <a:latin typeface="Times New Roman" charset="0"/>
                <a:ea typeface="Times New Roman" charset="0"/>
                <a:cs typeface="Times New Roman" charset="0"/>
              </a:rPr>
              <a:t>300</a:t>
            </a:r>
            <a:r>
              <a:rPr kumimoji="1" lang="zh-CN" altLang="en-US" sz="2400" dirty="0" smtClean="0">
                <a:latin typeface="SimHei" charset="-122"/>
                <a:ea typeface="SimHei" charset="-122"/>
                <a:cs typeface="SimHei" charset="-122"/>
              </a:rPr>
              <a:t>维向量</a:t>
            </a:r>
            <a:endParaRPr kumimoji="1" lang="en-US" altLang="zh-CN" sz="2400" dirty="0" smtClean="0">
              <a:latin typeface="SimHei" charset="-122"/>
              <a:ea typeface="SimHei" charset="-122"/>
              <a:cs typeface="SimHei" charset="-122"/>
            </a:endParaRPr>
          </a:p>
          <a:p>
            <a:pPr>
              <a:lnSpc>
                <a:spcPct val="100000"/>
              </a:lnSpc>
              <a:spcBef>
                <a:spcPts val="600"/>
              </a:spcBef>
              <a:buSzPct val="80000"/>
              <a:buFont typeface="Wingdings" charset="2"/>
              <a:buChar char="u"/>
            </a:pPr>
            <a:r>
              <a:rPr kumimoji="1" lang="zh-CN" altLang="en-US" sz="2800" b="1" dirty="0" smtClean="0">
                <a:latin typeface="SimHei" charset="-122"/>
                <a:ea typeface="SimHei" charset="-122"/>
                <a:cs typeface="SimHei" charset="-122"/>
              </a:rPr>
              <a:t> 视觉向量</a:t>
            </a:r>
            <a:endParaRPr kumimoji="1" lang="en-US" altLang="zh-CN" sz="2800" b="1" dirty="0" smtClean="0">
              <a:latin typeface="SimHei" charset="-122"/>
              <a:ea typeface="SimHei" charset="-122"/>
              <a:cs typeface="SimHei" charset="-122"/>
            </a:endParaRPr>
          </a:p>
          <a:p>
            <a:pPr lvl="1">
              <a:lnSpc>
                <a:spcPct val="100000"/>
              </a:lnSpc>
              <a:spcBef>
                <a:spcPts val="600"/>
              </a:spcBef>
              <a:buFont typeface=".AppleSystemUIFont" charset="-120"/>
              <a:buChar char="-"/>
            </a:pPr>
            <a:r>
              <a:rPr kumimoji="1" lang="zh-CN" altLang="en-US" sz="2400" dirty="0" smtClean="0">
                <a:latin typeface="SimHei" charset="-122"/>
                <a:ea typeface="SimHei" charset="-122"/>
                <a:cs typeface="SimHei" charset="-122"/>
              </a:rPr>
              <a:t>预训练</a:t>
            </a:r>
            <a:r>
              <a:rPr kumimoji="1" lang="en-US" altLang="zh-CN" sz="2400" dirty="0" smtClean="0">
                <a:latin typeface="Times New Roman" charset="0"/>
                <a:ea typeface="Times New Roman" charset="0"/>
                <a:cs typeface="Times New Roman" charset="0"/>
              </a:rPr>
              <a:t>VGG-10</a:t>
            </a:r>
            <a:r>
              <a:rPr kumimoji="1" lang="zh-CN" altLang="en-US" sz="2400" dirty="0" smtClean="0">
                <a:latin typeface="SimHei" charset="-122"/>
                <a:ea typeface="SimHei" charset="-122"/>
                <a:cs typeface="SimHei" charset="-122"/>
              </a:rPr>
              <a:t>模型在</a:t>
            </a:r>
            <a:r>
              <a:rPr kumimoji="1" lang="en-US" altLang="zh-CN" sz="2400" dirty="0" smtClean="0">
                <a:latin typeface="Times New Roman" charset="0"/>
                <a:ea typeface="Times New Roman" charset="0"/>
                <a:cs typeface="Times New Roman" charset="0"/>
              </a:rPr>
              <a:t>ImageNet</a:t>
            </a:r>
            <a:r>
              <a:rPr kumimoji="1" lang="zh-CN" altLang="en-US" sz="2400" dirty="0" smtClean="0">
                <a:latin typeface="SimHei" charset="-122"/>
                <a:ea typeface="SimHei" charset="-122"/>
                <a:cs typeface="SimHei" charset="-122"/>
              </a:rPr>
              <a:t>上提取的</a:t>
            </a:r>
            <a:r>
              <a:rPr kumimoji="1" lang="en-US" altLang="zh-CN" sz="2400" dirty="0" smtClean="0">
                <a:latin typeface="Times New Roman" charset="0"/>
                <a:ea typeface="Times New Roman" charset="0"/>
                <a:cs typeface="Times New Roman" charset="0"/>
              </a:rPr>
              <a:t>5,523</a:t>
            </a:r>
            <a:r>
              <a:rPr kumimoji="1" lang="zh-CN" altLang="en-US" sz="2400" dirty="0" smtClean="0">
                <a:latin typeface="SimHei" charset="-122"/>
                <a:ea typeface="SimHei" charset="-122"/>
                <a:cs typeface="SimHei" charset="-122"/>
              </a:rPr>
              <a:t>个</a:t>
            </a:r>
            <a:r>
              <a:rPr kumimoji="1" lang="en-US" altLang="zh-CN" sz="2400" dirty="0" smtClean="0">
                <a:latin typeface="Times New Roman" charset="0"/>
                <a:ea typeface="Times New Roman" charset="0"/>
                <a:cs typeface="Times New Roman" charset="0"/>
              </a:rPr>
              <a:t>4,096</a:t>
            </a:r>
            <a:r>
              <a:rPr kumimoji="1" lang="zh-CN" altLang="en-US" sz="2400" dirty="0" smtClean="0">
                <a:latin typeface="SimHei" charset="-122"/>
                <a:ea typeface="SimHei" charset="-122"/>
                <a:cs typeface="SimHei" charset="-122"/>
              </a:rPr>
              <a:t>维特征</a:t>
            </a:r>
            <a:endParaRPr kumimoji="1" lang="en-US" altLang="zh-CN" sz="2400" dirty="0" smtClean="0">
              <a:latin typeface="SimHei" charset="-122"/>
              <a:ea typeface="SimHei" charset="-122"/>
              <a:cs typeface="SimHei" charset="-122"/>
            </a:endParaRPr>
          </a:p>
          <a:p>
            <a:pPr>
              <a:lnSpc>
                <a:spcPct val="100000"/>
              </a:lnSpc>
              <a:spcBef>
                <a:spcPts val="600"/>
              </a:spcBef>
              <a:buSzPct val="80000"/>
              <a:buFont typeface="Wingdings" charset="2"/>
              <a:buChar char="u"/>
            </a:pPr>
            <a:r>
              <a:rPr kumimoji="1" lang="zh-CN" altLang="en-US" sz="2800" b="1" dirty="0" smtClean="0">
                <a:latin typeface="SimHei" charset="-122"/>
                <a:ea typeface="SimHei" charset="-122"/>
                <a:cs typeface="SimHei" charset="-122"/>
              </a:rPr>
              <a:t> 听觉向量</a:t>
            </a:r>
            <a:endParaRPr kumimoji="1" lang="en-US" altLang="zh-CN" sz="2800" b="1" dirty="0" smtClean="0">
              <a:latin typeface="SimHei" charset="-122"/>
              <a:ea typeface="SimHei" charset="-122"/>
              <a:cs typeface="SimHei" charset="-122"/>
            </a:endParaRPr>
          </a:p>
          <a:p>
            <a:pPr lvl="1">
              <a:lnSpc>
                <a:spcPct val="100000"/>
              </a:lnSpc>
              <a:spcBef>
                <a:spcPts val="600"/>
              </a:spcBef>
              <a:buFont typeface=".AppleSystemUIFont" charset="-120"/>
              <a:buChar char="-"/>
            </a:pPr>
            <a:r>
              <a:rPr kumimoji="1" lang="en-US" altLang="zh-CN" sz="2400" dirty="0" smtClean="0">
                <a:latin typeface="Times New Roman" charset="0"/>
                <a:ea typeface="Times New Roman" charset="0"/>
                <a:cs typeface="Times New Roman" charset="0"/>
              </a:rPr>
              <a:t>MFCC</a:t>
            </a:r>
            <a:r>
              <a:rPr kumimoji="1" lang="zh-CN" altLang="en-US" sz="2400" dirty="0" smtClean="0">
                <a:latin typeface="SimHei" charset="-122"/>
                <a:ea typeface="SimHei" charset="-122"/>
                <a:cs typeface="SimHei" charset="-122"/>
              </a:rPr>
              <a:t>方法提取的</a:t>
            </a:r>
            <a:r>
              <a:rPr kumimoji="1" lang="en-US" altLang="zh-CN" sz="2400" dirty="0" err="1" smtClean="0">
                <a:latin typeface="Times New Roman" charset="0"/>
                <a:ea typeface="Times New Roman" charset="0"/>
                <a:cs typeface="Times New Roman" charset="0"/>
              </a:rPr>
              <a:t>Freesound</a:t>
            </a:r>
            <a:r>
              <a:rPr kumimoji="1" lang="zh-CN" altLang="en-US" sz="2400" dirty="0" smtClean="0">
                <a:latin typeface="SimHei" charset="-122"/>
                <a:ea typeface="SimHei" charset="-122"/>
                <a:cs typeface="SimHei" charset="-122"/>
              </a:rPr>
              <a:t>网站中</a:t>
            </a:r>
            <a:r>
              <a:rPr kumimoji="1" lang="en-US" altLang="zh-CN" sz="2400" dirty="0" smtClean="0">
                <a:latin typeface="Times New Roman" charset="0"/>
                <a:ea typeface="Times New Roman" charset="0"/>
                <a:cs typeface="Times New Roman" charset="0"/>
              </a:rPr>
              <a:t>7,051</a:t>
            </a:r>
            <a:r>
              <a:rPr kumimoji="1" lang="zh-CN" altLang="en-US" sz="2400" dirty="0" smtClean="0">
                <a:latin typeface="SimHei" charset="-122"/>
                <a:ea typeface="SimHei" charset="-122"/>
                <a:cs typeface="SimHei" charset="-122"/>
              </a:rPr>
              <a:t>个词汇对应音频文件的</a:t>
            </a:r>
            <a:r>
              <a:rPr kumimoji="1" lang="en-US" altLang="zh-CN" sz="2400" dirty="0" smtClean="0">
                <a:latin typeface="Times New Roman" charset="0"/>
                <a:ea typeface="Times New Roman" charset="0"/>
                <a:cs typeface="Times New Roman" charset="0"/>
              </a:rPr>
              <a:t>300</a:t>
            </a:r>
            <a:r>
              <a:rPr kumimoji="1" lang="zh-CN" altLang="en-US" sz="2400" dirty="0" smtClean="0">
                <a:latin typeface="SimHei" charset="-122"/>
                <a:ea typeface="SimHei" charset="-122"/>
                <a:cs typeface="SimHei" charset="-122"/>
              </a:rPr>
              <a:t>维特征</a:t>
            </a:r>
            <a:endParaRPr kumimoji="1" lang="en-US" altLang="zh-CN" sz="2400" dirty="0" smtClean="0">
              <a:latin typeface="SimHei" charset="-122"/>
              <a:ea typeface="SimHei" charset="-122"/>
              <a:cs typeface="SimHei" charset="-122"/>
            </a:endParaRPr>
          </a:p>
          <a:p>
            <a:pPr>
              <a:lnSpc>
                <a:spcPct val="100000"/>
              </a:lnSpc>
              <a:spcBef>
                <a:spcPts val="600"/>
              </a:spcBef>
              <a:buSzPct val="80000"/>
              <a:buFont typeface="Wingdings" charset="2"/>
              <a:buChar char="u"/>
            </a:pPr>
            <a:r>
              <a:rPr kumimoji="1" lang="zh-CN" altLang="en-US" sz="2800" b="1" dirty="0" smtClean="0">
                <a:latin typeface="SimHei" charset="-122"/>
                <a:ea typeface="SimHei" charset="-122"/>
                <a:cs typeface="SimHei" charset="-122"/>
              </a:rPr>
              <a:t> 多模态向量（文本</a:t>
            </a:r>
            <a:r>
              <a:rPr kumimoji="1" lang="en-US" altLang="zh-CN" sz="2800" b="1" dirty="0" smtClean="0">
                <a:latin typeface="SimHei" charset="-122"/>
                <a:ea typeface="SimHei" charset="-122"/>
                <a:cs typeface="SimHei" charset="-122"/>
              </a:rPr>
              <a:t>+</a:t>
            </a:r>
            <a:r>
              <a:rPr kumimoji="1" lang="zh-CN" altLang="en-US" sz="2800" b="1" dirty="0" smtClean="0">
                <a:latin typeface="SimHei" charset="-122"/>
                <a:ea typeface="SimHei" charset="-122"/>
                <a:cs typeface="SimHei" charset="-122"/>
              </a:rPr>
              <a:t>视觉）</a:t>
            </a:r>
            <a:endParaRPr kumimoji="1" lang="en-US" altLang="zh-CN" sz="2800" b="1" dirty="0" smtClean="0">
              <a:latin typeface="SimHei" charset="-122"/>
              <a:ea typeface="SimHei" charset="-122"/>
              <a:cs typeface="SimHei" charset="-122"/>
            </a:endParaRPr>
          </a:p>
          <a:p>
            <a:pPr lvl="1">
              <a:lnSpc>
                <a:spcPct val="100000"/>
              </a:lnSpc>
              <a:spcBef>
                <a:spcPts val="600"/>
              </a:spcBef>
              <a:buFont typeface=".AppleSystemUIFont" charset="-120"/>
              <a:buChar char="-"/>
            </a:pPr>
            <a:r>
              <a:rPr kumimoji="1" lang="en-US" altLang="zh-CN" sz="2400" dirty="0" smtClean="0">
                <a:latin typeface="Times New Roman" charset="0"/>
                <a:ea typeface="Times New Roman" charset="0"/>
                <a:cs typeface="Times New Roman" charset="0"/>
              </a:rPr>
              <a:t>Ridge</a:t>
            </a:r>
            <a:r>
              <a:rPr kumimoji="1" lang="zh-CN" altLang="en-US" sz="2400" dirty="0" smtClean="0">
                <a:latin typeface="SimHei" charset="-122"/>
                <a:ea typeface="SimHei" charset="-122"/>
                <a:cs typeface="SimHei" charset="-122"/>
              </a:rPr>
              <a:t>模型和</a:t>
            </a:r>
            <a:r>
              <a:rPr kumimoji="1" lang="en-US" altLang="zh-CN" sz="2400" dirty="0" err="1" smtClean="0">
                <a:latin typeface="Times New Roman" charset="0"/>
                <a:ea typeface="Times New Roman" charset="0"/>
                <a:cs typeface="Times New Roman" charset="0"/>
              </a:rPr>
              <a:t>MMskip</a:t>
            </a:r>
            <a:r>
              <a:rPr kumimoji="1" lang="zh-CN" altLang="en-US" sz="2400" dirty="0" smtClean="0">
                <a:latin typeface="SimHei" charset="-122"/>
                <a:ea typeface="SimHei" charset="-122"/>
                <a:cs typeface="SimHei" charset="-122"/>
              </a:rPr>
              <a:t>模型</a:t>
            </a:r>
            <a:endParaRPr kumimoji="1" lang="zh-CN" altLang="en-US" sz="2400" dirty="0">
              <a:latin typeface="SimHei" charset="-122"/>
              <a:ea typeface="SimHei" charset="-122"/>
              <a:cs typeface="SimHei" charset="-122"/>
            </a:endParaRPr>
          </a:p>
        </p:txBody>
      </p:sp>
      <p:sp>
        <p:nvSpPr>
          <p:cNvPr id="4" name="文本框 3"/>
          <p:cNvSpPr txBox="1"/>
          <p:nvPr/>
        </p:nvSpPr>
        <p:spPr>
          <a:xfrm>
            <a:off x="8319514" y="6335075"/>
            <a:ext cx="736600" cy="307777"/>
          </a:xfrm>
          <a:prstGeom prst="rect">
            <a:avLst/>
          </a:prstGeom>
          <a:noFill/>
        </p:spPr>
        <p:txBody>
          <a:bodyPr wrap="square" rtlCol="0">
            <a:spAutoFit/>
          </a:bodyPr>
          <a:lstStyle/>
          <a:p>
            <a:r>
              <a:rPr kumimoji="1" lang="en-US" altLang="zh-CN" b="1" smtClean="0">
                <a:latin typeface="SimHei" charset="-122"/>
                <a:ea typeface="SimHei" charset="-122"/>
                <a:cs typeface="SimHei" charset="-122"/>
              </a:rPr>
              <a:t>21/30</a:t>
            </a:r>
            <a:endParaRPr kumimoji="1" lang="zh-CN" altLang="en-US" b="1" dirty="0">
              <a:latin typeface="SimHei" charset="-122"/>
              <a:ea typeface="SimHei" charset="-122"/>
              <a:cs typeface="SimHei" charset="-122"/>
            </a:endParaRPr>
          </a:p>
        </p:txBody>
      </p:sp>
    </p:spTree>
    <p:extLst>
      <p:ext uri="{BB962C8B-B14F-4D97-AF65-F5344CB8AC3E}">
        <p14:creationId xmlns:p14="http://schemas.microsoft.com/office/powerpoint/2010/main" val="10563248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p:cNvGrpSpPr/>
          <p:nvPr/>
        </p:nvGrpSpPr>
        <p:grpSpPr>
          <a:xfrm>
            <a:off x="1331640" y="1921673"/>
            <a:ext cx="6478860" cy="3169978"/>
            <a:chOff x="1307949" y="1718354"/>
            <a:chExt cx="7356765" cy="3866734"/>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t="42065"/>
            <a:stretch/>
          </p:blipFill>
          <p:spPr>
            <a:xfrm>
              <a:off x="1307949" y="2154746"/>
              <a:ext cx="7315200" cy="2906285"/>
            </a:xfrm>
            <a:prstGeom prst="rect">
              <a:avLst/>
            </a:prstGeom>
          </p:spPr>
        </p:pic>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b="92736"/>
            <a:stretch/>
          </p:blipFill>
          <p:spPr>
            <a:xfrm>
              <a:off x="1349514" y="1718354"/>
              <a:ext cx="7315200" cy="364384"/>
            </a:xfrm>
            <a:prstGeom prst="rect">
              <a:avLst/>
            </a:prstGeom>
          </p:spPr>
        </p:pic>
        <p:sp>
          <p:nvSpPr>
            <p:cNvPr id="5" name="圆角矩形 4"/>
            <p:cNvSpPr/>
            <p:nvPr/>
          </p:nvSpPr>
          <p:spPr bwMode="auto">
            <a:xfrm>
              <a:off x="1751946" y="3773813"/>
              <a:ext cx="3024336" cy="1296144"/>
            </a:xfrm>
            <a:prstGeom prst="roundRect">
              <a:avLst/>
            </a:prstGeom>
            <a:solidFill>
              <a:srgbClr val="000090">
                <a:alpha val="1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dirty="0" smtClean="0">
                <a:ln>
                  <a:noFill/>
                </a:ln>
                <a:solidFill>
                  <a:schemeClr val="tx1"/>
                </a:solidFill>
                <a:effectLst/>
                <a:latin typeface="Arial" charset="0"/>
                <a:ea typeface="宋体" pitchFamily="2" charset="-122"/>
              </a:endParaRPr>
            </a:p>
          </p:txBody>
        </p:sp>
        <p:sp>
          <p:nvSpPr>
            <p:cNvPr id="6" name="圆角矩形 5"/>
            <p:cNvSpPr/>
            <p:nvPr/>
          </p:nvSpPr>
          <p:spPr bwMode="auto">
            <a:xfrm>
              <a:off x="4776282" y="3773813"/>
              <a:ext cx="3888432" cy="1296144"/>
            </a:xfrm>
            <a:prstGeom prst="roundRect">
              <a:avLst/>
            </a:prstGeom>
            <a:solidFill>
              <a:srgbClr val="FF6600">
                <a:alpha val="1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dirty="0" smtClean="0">
                <a:ln>
                  <a:noFill/>
                </a:ln>
                <a:solidFill>
                  <a:schemeClr val="tx1"/>
                </a:solidFill>
                <a:effectLst/>
                <a:latin typeface="Arial" charset="0"/>
                <a:ea typeface="宋体" pitchFamily="2" charset="-122"/>
              </a:endParaRPr>
            </a:p>
          </p:txBody>
        </p:sp>
        <p:sp>
          <p:nvSpPr>
            <p:cNvPr id="7" name="文本框 6"/>
            <p:cNvSpPr txBox="1"/>
            <p:nvPr/>
          </p:nvSpPr>
          <p:spPr>
            <a:xfrm>
              <a:off x="5994371" y="5077611"/>
              <a:ext cx="1374626" cy="488054"/>
            </a:xfrm>
            <a:prstGeom prst="rect">
              <a:avLst/>
            </a:prstGeom>
            <a:noFill/>
          </p:spPr>
          <p:txBody>
            <a:bodyPr wrap="none" rtlCol="0">
              <a:spAutoFit/>
            </a:bodyPr>
            <a:lstStyle/>
            <a:p>
              <a:pPr algn="l"/>
              <a:r>
                <a:rPr kumimoji="1" lang="zh-CN" altLang="en-US" sz="2000" b="0" dirty="0" smtClean="0">
                  <a:solidFill>
                    <a:schemeClr val="tx1"/>
                  </a:solidFill>
                  <a:latin typeface="SimHei" charset="-122"/>
                  <a:ea typeface="SimHei" charset="-122"/>
                  <a:cs typeface="SimHei" charset="-122"/>
                </a:rPr>
                <a:t>抽象属性</a:t>
              </a:r>
              <a:endParaRPr kumimoji="1" lang="en-US" altLang="zh-CN" sz="2000" b="0" dirty="0" smtClean="0">
                <a:solidFill>
                  <a:schemeClr val="tx1"/>
                </a:solidFill>
                <a:latin typeface="SimHei" charset="-122"/>
                <a:ea typeface="SimHei" charset="-122"/>
                <a:cs typeface="SimHei" charset="-122"/>
              </a:endParaRPr>
            </a:p>
          </p:txBody>
        </p:sp>
        <p:sp>
          <p:nvSpPr>
            <p:cNvPr id="8" name="文本框 7"/>
            <p:cNvSpPr txBox="1"/>
            <p:nvPr/>
          </p:nvSpPr>
          <p:spPr>
            <a:xfrm>
              <a:off x="2402339" y="5097034"/>
              <a:ext cx="1665860" cy="488054"/>
            </a:xfrm>
            <a:prstGeom prst="rect">
              <a:avLst/>
            </a:prstGeom>
            <a:noFill/>
          </p:spPr>
          <p:txBody>
            <a:bodyPr wrap="none" rtlCol="0">
              <a:spAutoFit/>
            </a:bodyPr>
            <a:lstStyle/>
            <a:p>
              <a:pPr algn="l"/>
              <a:r>
                <a:rPr kumimoji="1" lang="zh-CN" altLang="en-US" sz="2000" b="0" dirty="0" smtClean="0">
                  <a:solidFill>
                    <a:schemeClr val="tx1"/>
                  </a:solidFill>
                  <a:latin typeface="SimHei" charset="-122"/>
                  <a:ea typeface="SimHei" charset="-122"/>
                  <a:cs typeface="SimHei" charset="-122"/>
                </a:rPr>
                <a:t>感知觉属性</a:t>
              </a:r>
              <a:endParaRPr kumimoji="1" lang="en-US" altLang="zh-CN" sz="2000" b="0" dirty="0" smtClean="0">
                <a:solidFill>
                  <a:schemeClr val="tx1"/>
                </a:solidFill>
                <a:latin typeface="SimHei" charset="-122"/>
                <a:ea typeface="SimHei" charset="-122"/>
                <a:cs typeface="SimHei" charset="-122"/>
              </a:endParaRPr>
            </a:p>
          </p:txBody>
        </p:sp>
      </p:grpSp>
      <p:sp>
        <p:nvSpPr>
          <p:cNvPr id="9" name="矩形 8"/>
          <p:cNvSpPr/>
          <p:nvPr/>
        </p:nvSpPr>
        <p:spPr>
          <a:xfrm>
            <a:off x="626790" y="1177997"/>
            <a:ext cx="7183710" cy="523220"/>
          </a:xfrm>
          <a:prstGeom prst="rect">
            <a:avLst/>
          </a:prstGeom>
        </p:spPr>
        <p:txBody>
          <a:bodyPr wrap="square">
            <a:spAutoFit/>
          </a:bodyPr>
          <a:lstStyle/>
          <a:p>
            <a:pPr marL="457200" indent="-457200" algn="l">
              <a:buClr>
                <a:schemeClr val="tx1"/>
              </a:buClr>
              <a:buSzPct val="70000"/>
              <a:buFont typeface="Wingdings" charset="2"/>
              <a:buChar char="u"/>
            </a:pPr>
            <a:r>
              <a:rPr kumimoji="1" lang="zh-CN" altLang="en-US" sz="2800" b="1" dirty="0" smtClean="0">
                <a:solidFill>
                  <a:schemeClr val="tx1"/>
                </a:solidFill>
                <a:latin typeface="SimHei" charset="-122"/>
                <a:ea typeface="SimHei" charset="-122"/>
                <a:cs typeface="SimHei" charset="-122"/>
              </a:rPr>
              <a:t>单模态表示向量的表征相似性分析结果</a:t>
            </a:r>
            <a:endParaRPr kumimoji="1" lang="zh-CN" altLang="en-US" sz="2800" b="1" dirty="0">
              <a:solidFill>
                <a:schemeClr val="tx1"/>
              </a:solidFill>
              <a:latin typeface="SimHei" charset="-122"/>
              <a:ea typeface="SimHei" charset="-122"/>
              <a:cs typeface="SimHei" charset="-122"/>
            </a:endParaRPr>
          </a:p>
        </p:txBody>
      </p:sp>
      <p:sp>
        <p:nvSpPr>
          <p:cNvPr id="10" name="矩形 9"/>
          <p:cNvSpPr/>
          <p:nvPr/>
        </p:nvSpPr>
        <p:spPr>
          <a:xfrm>
            <a:off x="626790" y="5309527"/>
            <a:ext cx="7374596" cy="830997"/>
          </a:xfrm>
          <a:prstGeom prst="rect">
            <a:avLst/>
          </a:prstGeom>
        </p:spPr>
        <p:txBody>
          <a:bodyPr wrap="square">
            <a:spAutoFit/>
          </a:bodyPr>
          <a:lstStyle/>
          <a:p>
            <a:pPr marL="342900" indent="-342900" algn="l">
              <a:buClr>
                <a:schemeClr val="tx1"/>
              </a:buClr>
              <a:buSzPct val="70000"/>
              <a:buFont typeface="Wingdings" charset="2"/>
              <a:buChar char="u"/>
            </a:pPr>
            <a:r>
              <a:rPr kumimoji="1" lang="zh-CN" altLang="en-US" sz="2400" b="0" dirty="0" smtClean="0">
                <a:solidFill>
                  <a:schemeClr val="tx1"/>
                </a:solidFill>
                <a:latin typeface="SimHei" charset="-122"/>
                <a:ea typeface="SimHei" charset="-122"/>
                <a:cs typeface="SimHei" charset="-122"/>
              </a:rPr>
              <a:t>不同模态的向量编码不同的属性，融合不同模态的信息可以学到更好的词汇语义表示</a:t>
            </a:r>
            <a:endParaRPr kumimoji="1" lang="zh-CN" altLang="en-US" sz="2400" b="0" dirty="0">
              <a:solidFill>
                <a:schemeClr val="tx1"/>
              </a:solidFill>
              <a:latin typeface="SimHei" charset="-122"/>
              <a:ea typeface="SimHei" charset="-122"/>
              <a:cs typeface="SimHei" charset="-122"/>
            </a:endParaRPr>
          </a:p>
        </p:txBody>
      </p:sp>
      <p:sp>
        <p:nvSpPr>
          <p:cNvPr id="12" name="文本框 11"/>
          <p:cNvSpPr txBox="1"/>
          <p:nvPr/>
        </p:nvSpPr>
        <p:spPr>
          <a:xfrm>
            <a:off x="8319514" y="6335075"/>
            <a:ext cx="736600" cy="307777"/>
          </a:xfrm>
          <a:prstGeom prst="rect">
            <a:avLst/>
          </a:prstGeom>
          <a:noFill/>
        </p:spPr>
        <p:txBody>
          <a:bodyPr wrap="square" rtlCol="0">
            <a:spAutoFit/>
          </a:bodyPr>
          <a:lstStyle/>
          <a:p>
            <a:r>
              <a:rPr kumimoji="1" lang="en-US" altLang="zh-CN" b="1" dirty="0" smtClean="0">
                <a:latin typeface="SimHei" charset="-122"/>
                <a:ea typeface="SimHei" charset="-122"/>
                <a:cs typeface="SimHei" charset="-122"/>
              </a:rPr>
              <a:t>22/30</a:t>
            </a:r>
            <a:endParaRPr kumimoji="1" lang="zh-CN" altLang="en-US" b="1" dirty="0">
              <a:latin typeface="SimHei" charset="-122"/>
              <a:ea typeface="SimHei" charset="-122"/>
              <a:cs typeface="SimHei" charset="-122"/>
            </a:endParaRPr>
          </a:p>
        </p:txBody>
      </p:sp>
    </p:spTree>
    <p:extLst>
      <p:ext uri="{BB962C8B-B14F-4D97-AF65-F5344CB8AC3E}">
        <p14:creationId xmlns:p14="http://schemas.microsoft.com/office/powerpoint/2010/main" val="4040240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2170" y="1794673"/>
            <a:ext cx="6803048" cy="2850573"/>
          </a:xfrm>
          <a:prstGeom prst="rect">
            <a:avLst/>
          </a:prstGeom>
        </p:spPr>
      </p:pic>
      <p:sp>
        <p:nvSpPr>
          <p:cNvPr id="3" name="矩形 2"/>
          <p:cNvSpPr/>
          <p:nvPr/>
        </p:nvSpPr>
        <p:spPr>
          <a:xfrm>
            <a:off x="682270" y="1062026"/>
            <a:ext cx="7183710" cy="523220"/>
          </a:xfrm>
          <a:prstGeom prst="rect">
            <a:avLst/>
          </a:prstGeom>
        </p:spPr>
        <p:txBody>
          <a:bodyPr wrap="square">
            <a:spAutoFit/>
          </a:bodyPr>
          <a:lstStyle/>
          <a:p>
            <a:pPr marL="457200" indent="-457200" algn="l">
              <a:buClr>
                <a:schemeClr val="tx1"/>
              </a:buClr>
              <a:buSzPct val="70000"/>
              <a:buFont typeface="Wingdings" charset="2"/>
              <a:buChar char="u"/>
            </a:pPr>
            <a:r>
              <a:rPr kumimoji="1" lang="zh-CN" altLang="en-US" sz="2800" b="1" dirty="0" smtClean="0">
                <a:solidFill>
                  <a:schemeClr val="tx1"/>
                </a:solidFill>
                <a:latin typeface="SimHei" charset="-122"/>
                <a:ea typeface="SimHei" charset="-122"/>
                <a:cs typeface="SimHei" charset="-122"/>
              </a:rPr>
              <a:t>多模态表示向量的表征相似性分析结果</a:t>
            </a:r>
            <a:endParaRPr kumimoji="1" lang="zh-CN" altLang="en-US" sz="2800" b="1" dirty="0">
              <a:solidFill>
                <a:schemeClr val="tx1"/>
              </a:solidFill>
              <a:latin typeface="SimHei" charset="-122"/>
              <a:ea typeface="SimHei" charset="-122"/>
              <a:cs typeface="SimHei" charset="-122"/>
            </a:endParaRPr>
          </a:p>
        </p:txBody>
      </p:sp>
      <p:sp>
        <p:nvSpPr>
          <p:cNvPr id="4" name="矩形 3"/>
          <p:cNvSpPr/>
          <p:nvPr/>
        </p:nvSpPr>
        <p:spPr>
          <a:xfrm>
            <a:off x="682270" y="5164113"/>
            <a:ext cx="8111196" cy="830997"/>
          </a:xfrm>
          <a:prstGeom prst="rect">
            <a:avLst/>
          </a:prstGeom>
        </p:spPr>
        <p:txBody>
          <a:bodyPr wrap="square">
            <a:spAutoFit/>
          </a:bodyPr>
          <a:lstStyle/>
          <a:p>
            <a:pPr marL="342900" indent="-342900" algn="l">
              <a:buClr>
                <a:schemeClr val="tx1"/>
              </a:buClr>
              <a:buSzPct val="70000"/>
              <a:buFont typeface="Wingdings" charset="2"/>
              <a:buChar char="u"/>
            </a:pPr>
            <a:r>
              <a:rPr kumimoji="1" lang="zh-CN" altLang="en-US" sz="2400" b="0" dirty="0" smtClean="0">
                <a:solidFill>
                  <a:schemeClr val="tx1"/>
                </a:solidFill>
                <a:latin typeface="SimHei" charset="-122"/>
                <a:ea typeface="SimHei" charset="-122"/>
                <a:cs typeface="SimHei" charset="-122"/>
              </a:rPr>
              <a:t>捕捉</a:t>
            </a:r>
            <a:r>
              <a:rPr kumimoji="1" lang="zh-CN" altLang="en-US" sz="2400" b="0" dirty="0">
                <a:solidFill>
                  <a:schemeClr val="tx1"/>
                </a:solidFill>
                <a:latin typeface="SimHei" charset="-122"/>
                <a:ea typeface="SimHei" charset="-122"/>
                <a:cs typeface="SimHei" charset="-122"/>
              </a:rPr>
              <a:t>了更多感知觉属性的视觉模态信息提升了多模态模型编码感知觉属性的能力</a:t>
            </a:r>
          </a:p>
        </p:txBody>
      </p:sp>
      <p:sp>
        <p:nvSpPr>
          <p:cNvPr id="5" name="圆角矩形 4"/>
          <p:cNvSpPr/>
          <p:nvPr/>
        </p:nvSpPr>
        <p:spPr bwMode="auto">
          <a:xfrm>
            <a:off x="1938553" y="3498380"/>
            <a:ext cx="2663433" cy="1062589"/>
          </a:xfrm>
          <a:prstGeom prst="roundRect">
            <a:avLst/>
          </a:prstGeom>
          <a:solidFill>
            <a:srgbClr val="000090">
              <a:alpha val="1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dirty="0" smtClean="0">
              <a:ln>
                <a:noFill/>
              </a:ln>
              <a:solidFill>
                <a:schemeClr val="tx1"/>
              </a:solidFill>
              <a:effectLst/>
              <a:latin typeface="Arial" charset="0"/>
              <a:ea typeface="宋体" pitchFamily="2" charset="-122"/>
            </a:endParaRPr>
          </a:p>
        </p:txBody>
      </p:sp>
      <p:sp>
        <p:nvSpPr>
          <p:cNvPr id="6" name="圆角矩形 5"/>
          <p:cNvSpPr/>
          <p:nvPr/>
        </p:nvSpPr>
        <p:spPr bwMode="auto">
          <a:xfrm>
            <a:off x="4601986" y="3498380"/>
            <a:ext cx="3424414" cy="1062589"/>
          </a:xfrm>
          <a:prstGeom prst="roundRect">
            <a:avLst/>
          </a:prstGeom>
          <a:solidFill>
            <a:srgbClr val="FF6600">
              <a:alpha val="1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dirty="0" smtClean="0">
              <a:ln>
                <a:noFill/>
              </a:ln>
              <a:solidFill>
                <a:schemeClr val="tx1"/>
              </a:solidFill>
              <a:effectLst/>
              <a:latin typeface="Arial" charset="0"/>
              <a:ea typeface="宋体" pitchFamily="2" charset="-122"/>
            </a:endParaRPr>
          </a:p>
        </p:txBody>
      </p:sp>
      <p:sp>
        <p:nvSpPr>
          <p:cNvPr id="7" name="文本框 6"/>
          <p:cNvSpPr txBox="1"/>
          <p:nvPr/>
        </p:nvSpPr>
        <p:spPr>
          <a:xfrm>
            <a:off x="5514297" y="4567243"/>
            <a:ext cx="1210588" cy="400110"/>
          </a:xfrm>
          <a:prstGeom prst="rect">
            <a:avLst/>
          </a:prstGeom>
          <a:noFill/>
        </p:spPr>
        <p:txBody>
          <a:bodyPr wrap="none" rtlCol="0">
            <a:spAutoFit/>
          </a:bodyPr>
          <a:lstStyle/>
          <a:p>
            <a:pPr algn="l"/>
            <a:r>
              <a:rPr kumimoji="1" lang="zh-CN" altLang="en-US" sz="2000" b="0" dirty="0" smtClean="0">
                <a:solidFill>
                  <a:schemeClr val="tx1"/>
                </a:solidFill>
                <a:latin typeface="SimHei" charset="-122"/>
                <a:ea typeface="SimHei" charset="-122"/>
                <a:cs typeface="SimHei" charset="-122"/>
              </a:rPr>
              <a:t>抽象属性</a:t>
            </a:r>
            <a:endParaRPr kumimoji="1" lang="en-US" altLang="zh-CN" sz="2000" b="0" dirty="0" smtClean="0">
              <a:solidFill>
                <a:schemeClr val="tx1"/>
              </a:solidFill>
              <a:latin typeface="SimHei" charset="-122"/>
              <a:ea typeface="SimHei" charset="-122"/>
              <a:cs typeface="SimHei" charset="-122"/>
            </a:endParaRPr>
          </a:p>
        </p:txBody>
      </p:sp>
      <p:sp>
        <p:nvSpPr>
          <p:cNvPr id="8" name="文本框 7"/>
          <p:cNvSpPr txBox="1"/>
          <p:nvPr/>
        </p:nvSpPr>
        <p:spPr>
          <a:xfrm>
            <a:off x="2350913" y="4583167"/>
            <a:ext cx="1467068" cy="400110"/>
          </a:xfrm>
          <a:prstGeom prst="rect">
            <a:avLst/>
          </a:prstGeom>
          <a:noFill/>
        </p:spPr>
        <p:txBody>
          <a:bodyPr wrap="none" rtlCol="0">
            <a:spAutoFit/>
          </a:bodyPr>
          <a:lstStyle/>
          <a:p>
            <a:pPr algn="l"/>
            <a:r>
              <a:rPr kumimoji="1" lang="zh-CN" altLang="en-US" sz="2000" b="0" dirty="0" smtClean="0">
                <a:solidFill>
                  <a:schemeClr val="tx1"/>
                </a:solidFill>
                <a:latin typeface="SimHei" charset="-122"/>
                <a:ea typeface="SimHei" charset="-122"/>
                <a:cs typeface="SimHei" charset="-122"/>
              </a:rPr>
              <a:t>感知觉属性</a:t>
            </a:r>
            <a:endParaRPr kumimoji="1" lang="en-US" altLang="zh-CN" sz="2000" b="0" dirty="0" smtClean="0">
              <a:solidFill>
                <a:schemeClr val="tx1"/>
              </a:solidFill>
              <a:latin typeface="SimHei" charset="-122"/>
              <a:ea typeface="SimHei" charset="-122"/>
              <a:cs typeface="SimHei" charset="-122"/>
            </a:endParaRPr>
          </a:p>
        </p:txBody>
      </p:sp>
      <p:sp>
        <p:nvSpPr>
          <p:cNvPr id="10" name="文本框 9"/>
          <p:cNvSpPr txBox="1"/>
          <p:nvPr/>
        </p:nvSpPr>
        <p:spPr>
          <a:xfrm>
            <a:off x="8319514" y="6335075"/>
            <a:ext cx="736600" cy="307777"/>
          </a:xfrm>
          <a:prstGeom prst="rect">
            <a:avLst/>
          </a:prstGeom>
          <a:noFill/>
        </p:spPr>
        <p:txBody>
          <a:bodyPr wrap="square" rtlCol="0">
            <a:spAutoFit/>
          </a:bodyPr>
          <a:lstStyle/>
          <a:p>
            <a:r>
              <a:rPr kumimoji="1" lang="en-US" altLang="zh-CN" b="1" dirty="0" smtClean="0">
                <a:latin typeface="SimHei" charset="-122"/>
                <a:ea typeface="SimHei" charset="-122"/>
                <a:cs typeface="SimHei" charset="-122"/>
              </a:rPr>
              <a:t>23/30</a:t>
            </a:r>
            <a:endParaRPr kumimoji="1" lang="zh-CN" altLang="en-US" b="1" dirty="0">
              <a:latin typeface="SimHei" charset="-122"/>
              <a:ea typeface="SimHei" charset="-122"/>
              <a:cs typeface="SimHei" charset="-122"/>
            </a:endParaRPr>
          </a:p>
        </p:txBody>
      </p:sp>
    </p:spTree>
    <p:extLst>
      <p:ext uri="{BB962C8B-B14F-4D97-AF65-F5344CB8AC3E}">
        <p14:creationId xmlns:p14="http://schemas.microsoft.com/office/powerpoint/2010/main" val="7304114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5"/>
          <p:cNvPicPr>
            <a:picLocks noChangeAspect="1"/>
          </p:cNvPicPr>
          <p:nvPr/>
        </p:nvPicPr>
        <p:blipFill rotWithShape="1">
          <a:blip r:embed="rId2">
            <a:extLst>
              <a:ext uri="{28A0092B-C50C-407E-A947-70E740481C1C}">
                <a14:useLocalDpi xmlns:a14="http://schemas.microsoft.com/office/drawing/2010/main" val="0"/>
              </a:ext>
            </a:extLst>
          </a:blip>
          <a:srcRect b="34284"/>
          <a:stretch/>
        </p:blipFill>
        <p:spPr>
          <a:xfrm>
            <a:off x="1524000" y="2874869"/>
            <a:ext cx="6413500" cy="2078131"/>
          </a:xfrm>
          <a:prstGeom prst="rect">
            <a:avLst/>
          </a:prstGeom>
        </p:spPr>
      </p:pic>
      <p:sp>
        <p:nvSpPr>
          <p:cNvPr id="4" name="矩形 3"/>
          <p:cNvSpPr/>
          <p:nvPr/>
        </p:nvSpPr>
        <p:spPr>
          <a:xfrm>
            <a:off x="1033832" y="1442268"/>
            <a:ext cx="7602168" cy="1200329"/>
          </a:xfrm>
          <a:prstGeom prst="rect">
            <a:avLst/>
          </a:prstGeom>
        </p:spPr>
        <p:txBody>
          <a:bodyPr wrap="square">
            <a:spAutoFit/>
          </a:bodyPr>
          <a:lstStyle/>
          <a:p>
            <a:pPr marL="342900" indent="-342900" algn="l">
              <a:buClr>
                <a:schemeClr val="tx1"/>
              </a:buClr>
              <a:buFont typeface=".AppleSystemUIFont" charset="-120"/>
              <a:buChar char="-"/>
            </a:pPr>
            <a:r>
              <a:rPr kumimoji="1" lang="zh-CN" altLang="en-US" sz="2400" b="1" dirty="0" smtClean="0">
                <a:solidFill>
                  <a:schemeClr val="tx1"/>
                </a:solidFill>
                <a:latin typeface="SimHei" charset="-122"/>
                <a:ea typeface="SimHei" charset="-122"/>
                <a:cs typeface="SimHei" charset="-122"/>
              </a:rPr>
              <a:t>空间映射方法：</a:t>
            </a:r>
            <a:r>
              <a:rPr kumimoji="1" lang="zh-CN" altLang="en-US" sz="2400" b="0" dirty="0" smtClean="0">
                <a:solidFill>
                  <a:schemeClr val="tx1"/>
                </a:solidFill>
                <a:latin typeface="SimHei" charset="-122"/>
                <a:ea typeface="SimHei" charset="-122"/>
                <a:cs typeface="SimHei" charset="-122"/>
              </a:rPr>
              <a:t>通过在可解释的向量空间中比较短语及其构成词汇的表示，我们可以观察到词汇表示在组合为短语表示时内部属性变化</a:t>
            </a:r>
            <a:endParaRPr kumimoji="1" lang="zh-CN" altLang="en-US" sz="2400" b="0" dirty="0">
              <a:solidFill>
                <a:schemeClr val="tx1"/>
              </a:solidFill>
              <a:latin typeface="SimHei" charset="-122"/>
              <a:ea typeface="SimHei" charset="-122"/>
              <a:cs typeface="SimHei" charset="-122"/>
            </a:endParaRPr>
          </a:p>
        </p:txBody>
      </p:sp>
      <p:pic>
        <p:nvPicPr>
          <p:cNvPr id="5" name="内容占位符 5"/>
          <p:cNvPicPr>
            <a:picLocks noChangeAspect="1"/>
          </p:cNvPicPr>
          <p:nvPr/>
        </p:nvPicPr>
        <p:blipFill rotWithShape="1">
          <a:blip r:embed="rId2">
            <a:extLst>
              <a:ext uri="{28A0092B-C50C-407E-A947-70E740481C1C}">
                <a14:useLocalDpi xmlns:a14="http://schemas.microsoft.com/office/drawing/2010/main" val="0"/>
              </a:ext>
            </a:extLst>
          </a:blip>
          <a:srcRect l="198" t="64882" r="-198"/>
          <a:stretch/>
        </p:blipFill>
        <p:spPr bwMode="auto">
          <a:xfrm>
            <a:off x="1524000" y="4975500"/>
            <a:ext cx="6413500" cy="111054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圆角矩形 5"/>
          <p:cNvSpPr/>
          <p:nvPr/>
        </p:nvSpPr>
        <p:spPr bwMode="auto">
          <a:xfrm>
            <a:off x="5219700" y="3952034"/>
            <a:ext cx="2755900" cy="365966"/>
          </a:xfrm>
          <a:prstGeom prst="roundRect">
            <a:avLst/>
          </a:prstGeom>
          <a:noFill/>
          <a:ln w="19050">
            <a:solidFill>
              <a:srgbClr val="FF0000"/>
            </a:solidFill>
            <a:prstDash val="sysDash"/>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000" b="1" i="0" u="none" strike="noStrike" cap="none" normalizeH="0" baseline="0" smtClean="0">
              <a:ln>
                <a:noFill/>
              </a:ln>
              <a:solidFill>
                <a:schemeClr val="bg1"/>
              </a:solidFill>
              <a:effectLst/>
              <a:latin typeface="Arial" charset="0"/>
            </a:endParaRPr>
          </a:p>
        </p:txBody>
      </p:sp>
      <p:sp>
        <p:nvSpPr>
          <p:cNvPr id="7" name="圆角矩形 6"/>
          <p:cNvSpPr/>
          <p:nvPr/>
        </p:nvSpPr>
        <p:spPr bwMode="auto">
          <a:xfrm>
            <a:off x="5219700" y="5193458"/>
            <a:ext cx="2755900" cy="534241"/>
          </a:xfrm>
          <a:prstGeom prst="roundRect">
            <a:avLst/>
          </a:prstGeom>
          <a:noFill/>
          <a:ln w="19050">
            <a:solidFill>
              <a:srgbClr val="FF0000"/>
            </a:solidFill>
            <a:prstDash val="sysDash"/>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000" b="1" i="0" u="none" strike="noStrike" cap="none" normalizeH="0" baseline="0" smtClean="0">
              <a:ln>
                <a:noFill/>
              </a:ln>
              <a:solidFill>
                <a:schemeClr val="bg1"/>
              </a:solidFill>
              <a:effectLst/>
              <a:latin typeface="Arial" charset="0"/>
            </a:endParaRPr>
          </a:p>
        </p:txBody>
      </p:sp>
      <p:sp>
        <p:nvSpPr>
          <p:cNvPr id="8" name="空心弧 7"/>
          <p:cNvSpPr/>
          <p:nvPr/>
        </p:nvSpPr>
        <p:spPr bwMode="auto">
          <a:xfrm rot="5688357">
            <a:off x="7211724" y="4500850"/>
            <a:ext cx="1439395" cy="704785"/>
          </a:xfrm>
          <a:prstGeom prst="blockArc">
            <a:avLst>
              <a:gd name="adj1" fmla="val 10800000"/>
              <a:gd name="adj2" fmla="val 21020406"/>
              <a:gd name="adj3" fmla="val 3557"/>
            </a:avLst>
          </a:prstGeom>
          <a:solidFill>
            <a:srgbClr val="FF000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000" b="1" i="0" u="none" strike="noStrike" cap="none" normalizeH="0" baseline="0" smtClean="0">
              <a:ln>
                <a:noFill/>
              </a:ln>
              <a:solidFill>
                <a:schemeClr val="bg1"/>
              </a:solidFill>
              <a:effectLst/>
              <a:latin typeface="Arial" charset="0"/>
            </a:endParaRPr>
          </a:p>
        </p:txBody>
      </p:sp>
      <p:sp>
        <p:nvSpPr>
          <p:cNvPr id="10" name="文本框 9"/>
          <p:cNvSpPr txBox="1"/>
          <p:nvPr/>
        </p:nvSpPr>
        <p:spPr>
          <a:xfrm>
            <a:off x="8319514" y="6335075"/>
            <a:ext cx="736600" cy="307777"/>
          </a:xfrm>
          <a:prstGeom prst="rect">
            <a:avLst/>
          </a:prstGeom>
          <a:noFill/>
        </p:spPr>
        <p:txBody>
          <a:bodyPr wrap="square" rtlCol="0">
            <a:spAutoFit/>
          </a:bodyPr>
          <a:lstStyle/>
          <a:p>
            <a:r>
              <a:rPr kumimoji="1" lang="en-US" altLang="zh-CN" b="1" dirty="0" smtClean="0">
                <a:latin typeface="SimHei" charset="-122"/>
                <a:ea typeface="SimHei" charset="-122"/>
                <a:cs typeface="SimHei" charset="-122"/>
              </a:rPr>
              <a:t>24/30</a:t>
            </a:r>
            <a:endParaRPr kumimoji="1" lang="zh-CN" altLang="en-US" b="1" dirty="0">
              <a:latin typeface="SimHei" charset="-122"/>
              <a:ea typeface="SimHei" charset="-122"/>
              <a:cs typeface="SimHei" charset="-122"/>
            </a:endParaRPr>
          </a:p>
        </p:txBody>
      </p:sp>
      <p:sp>
        <p:nvSpPr>
          <p:cNvPr id="11" name="标题 1"/>
          <p:cNvSpPr txBox="1">
            <a:spLocks/>
          </p:cNvSpPr>
          <p:nvPr/>
        </p:nvSpPr>
        <p:spPr>
          <a:xfrm>
            <a:off x="381000" y="110017"/>
            <a:ext cx="8458200" cy="1058847"/>
          </a:xfrm>
          <a:prstGeom prst="rect">
            <a:avLst/>
          </a:prstGeom>
        </p:spPr>
        <p:txBody>
          <a:bodyPr vert="horz" lIns="91440" tIns="45720" rIns="91440" bIns="45720" rtlCol="0" anchor="ctr">
            <a:normAutofit/>
          </a:bodyPr>
          <a:lstStyle/>
          <a:p>
            <a:pPr algn="ctr" defTabSz="914400" fontAlgn="auto">
              <a:spcAft>
                <a:spcPts val="0"/>
              </a:spcAft>
              <a:defRPr/>
            </a:pPr>
            <a:r>
              <a:rPr lang="zh-CN" altLang="en-US" sz="3600" b="1" dirty="0">
                <a:solidFill>
                  <a:sysClr val="windowText" lastClr="000000"/>
                </a:solidFill>
                <a:effectLst>
                  <a:outerShdw blurRad="38100" dist="38100" dir="2700000" algn="tl">
                    <a:srgbClr val="000000">
                      <a:alpha val="43137"/>
                    </a:srgbClr>
                  </a:outerShdw>
                </a:effectLst>
                <a:latin typeface="Times New Roman" panose="02020603050405020304" pitchFamily="18" charset="0"/>
                <a:ea typeface="黑体" pitchFamily="2" charset="-122"/>
                <a:cs typeface="Times New Roman" panose="02020603050405020304" pitchFamily="18" charset="0"/>
              </a:rPr>
              <a:t>④</a:t>
            </a:r>
            <a:r>
              <a:rPr lang="zh-CN" altLang="en-US" sz="3600" dirty="0" smtClean="0"/>
              <a:t> </a:t>
            </a:r>
            <a:r>
              <a:rPr lang="zh-CN" altLang="en-US" sz="3600" b="1" dirty="0" smtClean="0">
                <a:solidFill>
                  <a:sysClr val="windowText" lastClr="000000"/>
                </a:solidFill>
                <a:effectLst>
                  <a:outerShdw blurRad="38100" dist="38100" dir="2700000" algn="tl">
                    <a:srgbClr val="000000">
                      <a:alpha val="43137"/>
                    </a:srgbClr>
                  </a:outerShdw>
                </a:effectLst>
                <a:latin typeface="Times New Roman" panose="02020603050405020304" pitchFamily="18" charset="0"/>
                <a:ea typeface="黑体" pitchFamily="2" charset="-122"/>
                <a:cs typeface="Times New Roman" panose="02020603050405020304" pitchFamily="18" charset="0"/>
              </a:rPr>
              <a:t>短语组合模型的</a:t>
            </a:r>
            <a:r>
              <a:rPr lang="zh-CN" altLang="en-US" sz="3600" b="1" dirty="0">
                <a:solidFill>
                  <a:sysClr val="windowText" lastClr="000000"/>
                </a:solidFill>
                <a:effectLst>
                  <a:outerShdw blurRad="38100" dist="38100" dir="2700000" algn="tl">
                    <a:srgbClr val="000000">
                      <a:alpha val="43137"/>
                    </a:srgbClr>
                  </a:outerShdw>
                </a:effectLst>
                <a:latin typeface="Times New Roman" panose="02020603050405020304" pitchFamily="18" charset="0"/>
                <a:ea typeface="黑体" pitchFamily="2" charset="-122"/>
                <a:cs typeface="Times New Roman" panose="02020603050405020304" pitchFamily="18" charset="0"/>
              </a:rPr>
              <a:t>可解释性研究</a:t>
            </a:r>
          </a:p>
        </p:txBody>
      </p:sp>
    </p:spTree>
    <p:extLst>
      <p:ext uri="{BB962C8B-B14F-4D97-AF65-F5344CB8AC3E}">
        <p14:creationId xmlns:p14="http://schemas.microsoft.com/office/powerpoint/2010/main" val="1008999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730250" y="1212516"/>
            <a:ext cx="7759699" cy="4686300"/>
          </a:xfrm>
          <a:prstGeom prst="rect">
            <a:avLst/>
          </a:prstGeom>
        </p:spPr>
        <p:txBody>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sz="2800"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a:lnSpc>
                <a:spcPct val="120000"/>
              </a:lnSpc>
              <a:buFont typeface="Wingdings" charset="2"/>
              <a:buChar char="u"/>
            </a:pPr>
            <a:r>
              <a:rPr kumimoji="1" lang="zh-CN" altLang="en-US" sz="2800" b="1" dirty="0" smtClean="0">
                <a:latin typeface="SimHei" charset="-122"/>
                <a:ea typeface="SimHei" charset="-122"/>
                <a:cs typeface="SimHei" charset="-122"/>
              </a:rPr>
              <a:t> 文本向量</a:t>
            </a:r>
            <a:endParaRPr kumimoji="1" lang="en-US" altLang="zh-CN" sz="2800" b="1" dirty="0" smtClean="0">
              <a:latin typeface="SimHei" charset="-122"/>
              <a:ea typeface="SimHei" charset="-122"/>
              <a:cs typeface="SimHei" charset="-122"/>
            </a:endParaRPr>
          </a:p>
          <a:p>
            <a:pPr lvl="1">
              <a:lnSpc>
                <a:spcPct val="120000"/>
              </a:lnSpc>
              <a:buFont typeface=".AppleSystemUIFont" charset="-120"/>
              <a:buChar char="-"/>
            </a:pPr>
            <a:r>
              <a:rPr kumimoji="1" lang="en-US" altLang="zh-CN" sz="2400" dirty="0" smtClean="0">
                <a:latin typeface="Times New Roman" charset="0"/>
                <a:ea typeface="Times New Roman" charset="0"/>
                <a:cs typeface="Times New Roman" charset="0"/>
              </a:rPr>
              <a:t>Skip-gram</a:t>
            </a:r>
            <a:r>
              <a:rPr kumimoji="1" lang="zh-CN" altLang="en-US" sz="2400" dirty="0" smtClean="0">
                <a:latin typeface="SimHei" charset="-122"/>
                <a:ea typeface="SimHei" charset="-122"/>
                <a:cs typeface="SimHei" charset="-122"/>
              </a:rPr>
              <a:t>模型在维基百科上训练得到</a:t>
            </a:r>
            <a:r>
              <a:rPr kumimoji="1" lang="en-US" altLang="zh-CN" sz="2400" dirty="0" smtClean="0">
                <a:latin typeface="Times New Roman" charset="0"/>
                <a:ea typeface="Times New Roman" charset="0"/>
                <a:cs typeface="Times New Roman" charset="0"/>
              </a:rPr>
              <a:t>6,874</a:t>
            </a:r>
            <a:r>
              <a:rPr kumimoji="1" lang="zh-CN" altLang="en-US" sz="2400" dirty="0" smtClean="0">
                <a:latin typeface="SimHei" charset="-122"/>
                <a:ea typeface="SimHei" charset="-122"/>
                <a:cs typeface="SimHei" charset="-122"/>
              </a:rPr>
              <a:t>个</a:t>
            </a:r>
            <a:r>
              <a:rPr kumimoji="1" lang="en-US" altLang="zh-CN" sz="2400" dirty="0" smtClean="0">
                <a:latin typeface="Times New Roman" charset="0"/>
                <a:ea typeface="Times New Roman" charset="0"/>
                <a:cs typeface="Times New Roman" charset="0"/>
              </a:rPr>
              <a:t>300</a:t>
            </a:r>
            <a:r>
              <a:rPr kumimoji="1" lang="zh-CN" altLang="en-US" sz="2400" dirty="0" smtClean="0">
                <a:latin typeface="SimHei" charset="-122"/>
                <a:ea typeface="SimHei" charset="-122"/>
                <a:cs typeface="SimHei" charset="-122"/>
              </a:rPr>
              <a:t>维短语向量和</a:t>
            </a:r>
            <a:r>
              <a:rPr kumimoji="1" lang="en-US" altLang="zh-CN" sz="2400" dirty="0" smtClean="0">
                <a:latin typeface="Times New Roman" charset="0"/>
                <a:ea typeface="Times New Roman" charset="0"/>
                <a:cs typeface="Times New Roman" charset="0"/>
              </a:rPr>
              <a:t>1,552</a:t>
            </a:r>
            <a:r>
              <a:rPr kumimoji="1" lang="zh-CN" altLang="en-US" sz="2400" dirty="0" smtClean="0">
                <a:latin typeface="SimHei" charset="-122"/>
                <a:ea typeface="SimHei" charset="-122"/>
                <a:cs typeface="SimHei" charset="-122"/>
              </a:rPr>
              <a:t>个</a:t>
            </a:r>
            <a:r>
              <a:rPr kumimoji="1" lang="en-US" altLang="zh-CN" sz="2400" dirty="0" smtClean="0">
                <a:latin typeface="Times New Roman" charset="0"/>
                <a:ea typeface="Times New Roman" charset="0"/>
                <a:cs typeface="Times New Roman" charset="0"/>
              </a:rPr>
              <a:t>300</a:t>
            </a:r>
            <a:r>
              <a:rPr kumimoji="1" lang="zh-CN" altLang="en-US" sz="2400" dirty="0" smtClean="0">
                <a:latin typeface="SimHei" charset="-122"/>
                <a:ea typeface="SimHei" charset="-122"/>
                <a:cs typeface="SimHei" charset="-122"/>
              </a:rPr>
              <a:t>维词汇向量</a:t>
            </a:r>
            <a:endParaRPr kumimoji="1" lang="en-US" altLang="zh-CN" sz="2400" dirty="0" smtClean="0">
              <a:latin typeface="SimHei" charset="-122"/>
              <a:ea typeface="SimHei" charset="-122"/>
              <a:cs typeface="SimHei" charset="-122"/>
            </a:endParaRPr>
          </a:p>
          <a:p>
            <a:pPr>
              <a:lnSpc>
                <a:spcPct val="120000"/>
              </a:lnSpc>
              <a:buFont typeface="Wingdings" charset="2"/>
              <a:buChar char="u"/>
            </a:pPr>
            <a:r>
              <a:rPr kumimoji="1" lang="zh-CN" altLang="en-US" sz="2800" b="1" dirty="0" smtClean="0">
                <a:latin typeface="SimHei" charset="-122"/>
                <a:ea typeface="SimHei" charset="-122"/>
                <a:cs typeface="SimHei" charset="-122"/>
              </a:rPr>
              <a:t> 视觉向量</a:t>
            </a:r>
            <a:endParaRPr kumimoji="1" lang="en-US" altLang="zh-CN" sz="2800" b="1" dirty="0" smtClean="0">
              <a:latin typeface="SimHei" charset="-122"/>
              <a:ea typeface="SimHei" charset="-122"/>
              <a:cs typeface="SimHei" charset="-122"/>
            </a:endParaRPr>
          </a:p>
          <a:p>
            <a:pPr lvl="1">
              <a:lnSpc>
                <a:spcPct val="120000"/>
              </a:lnSpc>
              <a:buFont typeface=".AppleSystemUIFont" charset="-120"/>
              <a:buChar char="-"/>
            </a:pPr>
            <a:r>
              <a:rPr kumimoji="1" lang="zh-CN" altLang="en-US" sz="2400" dirty="0" smtClean="0">
                <a:latin typeface="SimHei" charset="-122"/>
                <a:ea typeface="SimHei" charset="-122"/>
                <a:cs typeface="SimHei" charset="-122"/>
              </a:rPr>
              <a:t>预训练</a:t>
            </a:r>
            <a:r>
              <a:rPr kumimoji="1" lang="en-US" altLang="zh-CN" sz="2400" dirty="0" smtClean="0">
                <a:latin typeface="Times New Roman" charset="0"/>
                <a:ea typeface="Times New Roman" charset="0"/>
                <a:cs typeface="Times New Roman" charset="0"/>
              </a:rPr>
              <a:t>VGG-19</a:t>
            </a:r>
            <a:r>
              <a:rPr kumimoji="1" lang="zh-CN" altLang="en-US" sz="2400" dirty="0" smtClean="0">
                <a:latin typeface="SimHei" charset="-122"/>
                <a:ea typeface="SimHei" charset="-122"/>
                <a:cs typeface="SimHei" charset="-122"/>
              </a:rPr>
              <a:t>模型在视觉基因组数据集中提取的</a:t>
            </a:r>
            <a:r>
              <a:rPr kumimoji="1" lang="en-US" altLang="zh-CN" sz="2400" dirty="0" smtClean="0">
                <a:latin typeface="Times New Roman" charset="0"/>
                <a:ea typeface="Times New Roman" charset="0"/>
                <a:cs typeface="Times New Roman" charset="0"/>
              </a:rPr>
              <a:t>6,874</a:t>
            </a:r>
            <a:r>
              <a:rPr kumimoji="1" lang="zh-CN" altLang="en-US" sz="2400" dirty="0" smtClean="0">
                <a:latin typeface="SimHei" charset="-122"/>
                <a:ea typeface="SimHei" charset="-122"/>
                <a:cs typeface="SimHei" charset="-122"/>
              </a:rPr>
              <a:t>个</a:t>
            </a:r>
            <a:r>
              <a:rPr kumimoji="1" lang="en-US" altLang="zh-CN" sz="2400" dirty="0" smtClean="0">
                <a:latin typeface="Times New Roman" charset="0"/>
                <a:ea typeface="Times New Roman" charset="0"/>
                <a:cs typeface="Times New Roman" charset="0"/>
              </a:rPr>
              <a:t>4,096</a:t>
            </a:r>
            <a:r>
              <a:rPr kumimoji="1" lang="zh-CN" altLang="en-US" sz="2400" dirty="0" smtClean="0">
                <a:latin typeface="SimHei" charset="-122"/>
                <a:ea typeface="SimHei" charset="-122"/>
                <a:cs typeface="SimHei" charset="-122"/>
              </a:rPr>
              <a:t>维短语向量和</a:t>
            </a:r>
            <a:r>
              <a:rPr kumimoji="1" lang="en-US" altLang="zh-CN" sz="2400" dirty="0" smtClean="0">
                <a:latin typeface="Times New Roman" charset="0"/>
                <a:ea typeface="Times New Roman" charset="0"/>
                <a:cs typeface="Times New Roman" charset="0"/>
              </a:rPr>
              <a:t>1,552</a:t>
            </a:r>
            <a:r>
              <a:rPr kumimoji="1" lang="zh-CN" altLang="en-US" sz="2400" dirty="0" smtClean="0">
                <a:latin typeface="SimHei" charset="-122"/>
                <a:ea typeface="SimHei" charset="-122"/>
                <a:cs typeface="SimHei" charset="-122"/>
              </a:rPr>
              <a:t>个</a:t>
            </a:r>
            <a:r>
              <a:rPr kumimoji="1" lang="en-US" altLang="zh-CN" sz="2400" dirty="0" smtClean="0">
                <a:latin typeface="Times New Roman" charset="0"/>
                <a:ea typeface="Times New Roman" charset="0"/>
                <a:cs typeface="Times New Roman" charset="0"/>
              </a:rPr>
              <a:t>4,096</a:t>
            </a:r>
            <a:r>
              <a:rPr kumimoji="1" lang="zh-CN" altLang="en-US" sz="2400" dirty="0" smtClean="0">
                <a:latin typeface="SimHei" charset="-122"/>
                <a:ea typeface="SimHei" charset="-122"/>
                <a:cs typeface="SimHei" charset="-122"/>
              </a:rPr>
              <a:t>维词汇向量</a:t>
            </a:r>
            <a:endParaRPr kumimoji="1" lang="en-US" altLang="zh-CN" sz="2400" dirty="0" smtClean="0">
              <a:latin typeface="SimHei" charset="-122"/>
              <a:ea typeface="SimHei" charset="-122"/>
              <a:cs typeface="SimHei" charset="-122"/>
            </a:endParaRPr>
          </a:p>
          <a:p>
            <a:pPr>
              <a:lnSpc>
                <a:spcPct val="120000"/>
              </a:lnSpc>
              <a:buFont typeface="Wingdings" charset="2"/>
              <a:buChar char="u"/>
            </a:pPr>
            <a:r>
              <a:rPr kumimoji="1" lang="zh-CN" altLang="en-US" sz="2800" b="1" dirty="0" smtClean="0">
                <a:latin typeface="SimHei" charset="-122"/>
                <a:ea typeface="SimHei" charset="-122"/>
                <a:cs typeface="SimHei" charset="-122"/>
              </a:rPr>
              <a:t> 多模态向量</a:t>
            </a:r>
            <a:endParaRPr kumimoji="1" lang="en-US" altLang="zh-CN" sz="2800" b="1" dirty="0" smtClean="0">
              <a:latin typeface="SimHei" charset="-122"/>
              <a:ea typeface="SimHei" charset="-122"/>
              <a:cs typeface="SimHei" charset="-122"/>
            </a:endParaRPr>
          </a:p>
          <a:p>
            <a:pPr lvl="1">
              <a:lnSpc>
                <a:spcPct val="120000"/>
              </a:lnSpc>
              <a:buFont typeface=".AppleSystemUIFont" charset="-120"/>
              <a:buChar char="-"/>
            </a:pPr>
            <a:r>
              <a:rPr kumimoji="1" lang="zh-CN" altLang="en-US" sz="2400" dirty="0" smtClean="0">
                <a:latin typeface="SimHei" charset="-122"/>
                <a:ea typeface="SimHei" charset="-122"/>
                <a:cs typeface="SimHei" charset="-122"/>
              </a:rPr>
              <a:t>对上述视觉向量和文本向量进行标准化并拼接，得到</a:t>
            </a:r>
            <a:r>
              <a:rPr kumimoji="1" lang="en-US" altLang="zh-CN" sz="2400" dirty="0" smtClean="0">
                <a:latin typeface="Times New Roman" charset="0"/>
                <a:ea typeface="Times New Roman" charset="0"/>
                <a:cs typeface="Times New Roman" charset="0"/>
              </a:rPr>
              <a:t>6,874</a:t>
            </a:r>
            <a:r>
              <a:rPr kumimoji="1" lang="zh-CN" altLang="en-US" sz="2400" dirty="0" smtClean="0">
                <a:latin typeface="SimHei" charset="-122"/>
                <a:ea typeface="SimHei" charset="-122"/>
                <a:cs typeface="SimHei" charset="-122"/>
              </a:rPr>
              <a:t>个</a:t>
            </a:r>
            <a:r>
              <a:rPr kumimoji="1" lang="en-US" altLang="zh-CN" sz="2400" dirty="0" smtClean="0">
                <a:latin typeface="Times New Roman" charset="0"/>
                <a:ea typeface="Times New Roman" charset="0"/>
                <a:cs typeface="Times New Roman" charset="0"/>
              </a:rPr>
              <a:t>600</a:t>
            </a:r>
            <a:r>
              <a:rPr kumimoji="1" lang="zh-CN" altLang="en-US" sz="2400" dirty="0" smtClean="0">
                <a:latin typeface="SimHei" charset="-122"/>
                <a:ea typeface="SimHei" charset="-122"/>
                <a:cs typeface="SimHei" charset="-122"/>
              </a:rPr>
              <a:t>维短语向量和</a:t>
            </a:r>
            <a:r>
              <a:rPr kumimoji="1" lang="en-US" altLang="zh-CN" sz="2400" dirty="0" smtClean="0">
                <a:latin typeface="Times New Roman" charset="0"/>
                <a:ea typeface="Times New Roman" charset="0"/>
                <a:cs typeface="Times New Roman" charset="0"/>
              </a:rPr>
              <a:t>1,552</a:t>
            </a:r>
            <a:r>
              <a:rPr kumimoji="1" lang="zh-CN" altLang="en-US" sz="2400" dirty="0" smtClean="0">
                <a:latin typeface="SimHei" charset="-122"/>
                <a:ea typeface="SimHei" charset="-122"/>
                <a:cs typeface="SimHei" charset="-122"/>
              </a:rPr>
              <a:t>个</a:t>
            </a:r>
            <a:r>
              <a:rPr kumimoji="1" lang="en-US" altLang="zh-CN" sz="2400" dirty="0" smtClean="0">
                <a:latin typeface="Times New Roman" charset="0"/>
                <a:ea typeface="Times New Roman" charset="0"/>
                <a:cs typeface="Times New Roman" charset="0"/>
              </a:rPr>
              <a:t>600</a:t>
            </a:r>
            <a:r>
              <a:rPr kumimoji="1" lang="zh-CN" altLang="en-US" sz="2400" dirty="0" smtClean="0">
                <a:latin typeface="SimHei" charset="-122"/>
                <a:ea typeface="SimHei" charset="-122"/>
                <a:cs typeface="SimHei" charset="-122"/>
              </a:rPr>
              <a:t>维词汇向量</a:t>
            </a:r>
            <a:endParaRPr kumimoji="1" lang="en-US" altLang="zh-CN" sz="2400" dirty="0" smtClean="0">
              <a:latin typeface="SimHei" charset="-122"/>
              <a:ea typeface="SimHei" charset="-122"/>
              <a:cs typeface="SimHei" charset="-122"/>
            </a:endParaRPr>
          </a:p>
          <a:p>
            <a:pPr lvl="1">
              <a:lnSpc>
                <a:spcPct val="120000"/>
              </a:lnSpc>
            </a:pPr>
            <a:endParaRPr kumimoji="1" lang="zh-CN" altLang="en-US" dirty="0">
              <a:latin typeface="SimHei" charset="-122"/>
              <a:ea typeface="SimHei" charset="-122"/>
              <a:cs typeface="SimHei" charset="-122"/>
            </a:endParaRPr>
          </a:p>
        </p:txBody>
      </p:sp>
      <p:sp>
        <p:nvSpPr>
          <p:cNvPr id="4" name="文本框 3"/>
          <p:cNvSpPr txBox="1"/>
          <p:nvPr/>
        </p:nvSpPr>
        <p:spPr>
          <a:xfrm>
            <a:off x="8319514" y="6335075"/>
            <a:ext cx="736600" cy="307777"/>
          </a:xfrm>
          <a:prstGeom prst="rect">
            <a:avLst/>
          </a:prstGeom>
          <a:noFill/>
        </p:spPr>
        <p:txBody>
          <a:bodyPr wrap="square" rtlCol="0">
            <a:spAutoFit/>
          </a:bodyPr>
          <a:lstStyle/>
          <a:p>
            <a:r>
              <a:rPr kumimoji="1" lang="en-US" altLang="zh-CN" b="1" dirty="0" smtClean="0">
                <a:latin typeface="SimHei" charset="-122"/>
                <a:ea typeface="SimHei" charset="-122"/>
                <a:cs typeface="SimHei" charset="-122"/>
              </a:rPr>
              <a:t>25/30</a:t>
            </a:r>
            <a:endParaRPr kumimoji="1" lang="zh-CN" altLang="en-US" b="1" dirty="0">
              <a:latin typeface="SimHei" charset="-122"/>
              <a:ea typeface="SimHei" charset="-122"/>
              <a:cs typeface="SimHei" charset="-122"/>
            </a:endParaRPr>
          </a:p>
        </p:txBody>
      </p:sp>
    </p:spTree>
    <p:extLst>
      <p:ext uri="{BB962C8B-B14F-4D97-AF65-F5344CB8AC3E}">
        <p14:creationId xmlns:p14="http://schemas.microsoft.com/office/powerpoint/2010/main" val="17256862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64522" y="1356444"/>
            <a:ext cx="7183710" cy="523220"/>
          </a:xfrm>
          <a:prstGeom prst="rect">
            <a:avLst/>
          </a:prstGeom>
        </p:spPr>
        <p:txBody>
          <a:bodyPr wrap="square">
            <a:spAutoFit/>
          </a:bodyPr>
          <a:lstStyle/>
          <a:p>
            <a:pPr marL="457200" indent="-457200" algn="l">
              <a:buClr>
                <a:schemeClr val="tx1"/>
              </a:buClr>
              <a:buSzPct val="70000"/>
              <a:buFont typeface="Wingdings" charset="2"/>
              <a:buChar char="u"/>
            </a:pPr>
            <a:r>
              <a:rPr kumimoji="1" lang="zh-CN" altLang="en-US" sz="2800" b="1" dirty="0" smtClean="0">
                <a:solidFill>
                  <a:schemeClr val="tx1"/>
                </a:solidFill>
                <a:latin typeface="SimHei" charset="-122"/>
                <a:ea typeface="SimHei" charset="-122"/>
                <a:cs typeface="SimHei" charset="-122"/>
              </a:rPr>
              <a:t>组合函数</a:t>
            </a:r>
            <a:endParaRPr kumimoji="1" lang="zh-CN" altLang="en-US" sz="2800" b="1" dirty="0">
              <a:solidFill>
                <a:schemeClr val="tx1"/>
              </a:solidFill>
              <a:latin typeface="SimHei" charset="-122"/>
              <a:ea typeface="SimHei" charset="-122"/>
              <a:cs typeface="SimHei" charset="-122"/>
            </a:endParaRPr>
          </a:p>
        </p:txBody>
      </p:sp>
      <p:sp>
        <p:nvSpPr>
          <p:cNvPr id="3" name="文本框 2"/>
          <p:cNvSpPr txBox="1"/>
          <p:nvPr/>
        </p:nvSpPr>
        <p:spPr>
          <a:xfrm>
            <a:off x="1371600" y="1879664"/>
            <a:ext cx="2843213" cy="3652923"/>
          </a:xfrm>
          <a:prstGeom prst="rect">
            <a:avLst/>
          </a:prstGeom>
          <a:solidFill>
            <a:schemeClr val="bg1"/>
          </a:solidFill>
        </p:spPr>
        <p:txBody>
          <a:bodyPr wrap="square" rtlCol="0">
            <a:spAutoFit/>
          </a:bodyPr>
          <a:lstStyle/>
          <a:p>
            <a:pPr marL="342900" indent="-342900" algn="l" rtl="0" fontAlgn="base">
              <a:lnSpc>
                <a:spcPct val="200000"/>
              </a:lnSpc>
              <a:spcBef>
                <a:spcPct val="0"/>
              </a:spcBef>
              <a:spcAft>
                <a:spcPct val="0"/>
              </a:spcAft>
              <a:buFont typeface=".AppleSystemUIFont" charset="-120"/>
              <a:buChar char="-"/>
            </a:pPr>
            <a:r>
              <a:rPr kumimoji="1" lang="zh-CN" altLang="en-US" sz="2400" b="0" dirty="0" smtClean="0">
                <a:solidFill>
                  <a:schemeClr val="tx1"/>
                </a:solidFill>
                <a:latin typeface="SimHei" charset="-122"/>
                <a:ea typeface="SimHei" charset="-122"/>
                <a:cs typeface="SimHei" charset="-122"/>
              </a:rPr>
              <a:t>加法模型：</a:t>
            </a:r>
            <a:endParaRPr kumimoji="1" lang="en-US" altLang="zh-CN" sz="2400" dirty="0">
              <a:latin typeface="SimHei" charset="-122"/>
              <a:ea typeface="SimHei" charset="-122"/>
              <a:cs typeface="SimHei" charset="-122"/>
            </a:endParaRPr>
          </a:p>
          <a:p>
            <a:pPr marL="342900" indent="-342900" algn="l" rtl="0" fontAlgn="base">
              <a:lnSpc>
                <a:spcPct val="200000"/>
              </a:lnSpc>
              <a:spcBef>
                <a:spcPct val="0"/>
              </a:spcBef>
              <a:spcAft>
                <a:spcPct val="0"/>
              </a:spcAft>
              <a:buFont typeface=".AppleSystemUIFont" charset="-120"/>
              <a:buChar char="-"/>
            </a:pPr>
            <a:r>
              <a:rPr kumimoji="1" lang="zh-CN" altLang="en-US" sz="2400" dirty="0" smtClean="0">
                <a:latin typeface="SimHei" charset="-122"/>
                <a:ea typeface="SimHei" charset="-122"/>
                <a:cs typeface="SimHei" charset="-122"/>
              </a:rPr>
              <a:t>乘法模型：</a:t>
            </a:r>
            <a:endParaRPr kumimoji="1" lang="en-US" altLang="zh-CN" sz="2400" dirty="0" smtClean="0">
              <a:latin typeface="SimHei" charset="-122"/>
              <a:ea typeface="SimHei" charset="-122"/>
              <a:cs typeface="SimHei" charset="-122"/>
            </a:endParaRPr>
          </a:p>
          <a:p>
            <a:pPr marL="342900" indent="-342900" algn="l" rtl="0" fontAlgn="base">
              <a:lnSpc>
                <a:spcPct val="200000"/>
              </a:lnSpc>
              <a:spcBef>
                <a:spcPct val="0"/>
              </a:spcBef>
              <a:spcAft>
                <a:spcPct val="0"/>
              </a:spcAft>
              <a:buFont typeface=".AppleSystemUIFont" charset="-120"/>
              <a:buChar char="-"/>
            </a:pPr>
            <a:r>
              <a:rPr kumimoji="1" lang="zh-CN" altLang="en-US" sz="2400" b="0" dirty="0" smtClean="0">
                <a:solidFill>
                  <a:schemeClr val="tx1"/>
                </a:solidFill>
                <a:latin typeface="SimHei" charset="-122"/>
                <a:ea typeface="SimHei" charset="-122"/>
                <a:cs typeface="SimHei" charset="-122"/>
              </a:rPr>
              <a:t>加权加法模型：</a:t>
            </a:r>
            <a:endParaRPr kumimoji="1" lang="en-US" altLang="zh-CN" sz="2400" b="0" dirty="0" smtClean="0">
              <a:solidFill>
                <a:schemeClr val="tx1"/>
              </a:solidFill>
              <a:latin typeface="SimHei" charset="-122"/>
              <a:ea typeface="SimHei" charset="-122"/>
              <a:cs typeface="SimHei" charset="-122"/>
            </a:endParaRPr>
          </a:p>
          <a:p>
            <a:pPr marL="342900" indent="-342900" algn="l" rtl="0" fontAlgn="base">
              <a:lnSpc>
                <a:spcPct val="200000"/>
              </a:lnSpc>
              <a:spcBef>
                <a:spcPct val="0"/>
              </a:spcBef>
              <a:spcAft>
                <a:spcPct val="0"/>
              </a:spcAft>
              <a:buFont typeface=".AppleSystemUIFont" charset="-120"/>
              <a:buChar char="-"/>
            </a:pPr>
            <a:r>
              <a:rPr kumimoji="1" lang="zh-CN" altLang="en-US" sz="2400" dirty="0" smtClean="0">
                <a:latin typeface="SimHei" charset="-122"/>
                <a:ea typeface="SimHei" charset="-122"/>
                <a:cs typeface="SimHei" charset="-122"/>
              </a:rPr>
              <a:t>矩阵模型：</a:t>
            </a:r>
            <a:endParaRPr kumimoji="1" lang="en-US" altLang="zh-CN" sz="2400" dirty="0" smtClean="0">
              <a:latin typeface="SimHei" charset="-122"/>
              <a:ea typeface="SimHei" charset="-122"/>
              <a:cs typeface="SimHei" charset="-122"/>
            </a:endParaRPr>
          </a:p>
          <a:p>
            <a:pPr marL="342900" indent="-342900" algn="l" rtl="0" fontAlgn="base">
              <a:lnSpc>
                <a:spcPct val="200000"/>
              </a:lnSpc>
              <a:spcBef>
                <a:spcPct val="0"/>
              </a:spcBef>
              <a:spcAft>
                <a:spcPct val="0"/>
              </a:spcAft>
              <a:buFont typeface=".AppleSystemUIFont" charset="-120"/>
              <a:buChar char="-"/>
            </a:pPr>
            <a:r>
              <a:rPr kumimoji="1" lang="zh-CN" altLang="en-US" sz="2400" b="0" dirty="0" smtClean="0">
                <a:solidFill>
                  <a:schemeClr val="tx1"/>
                </a:solidFill>
                <a:latin typeface="SimHei" charset="-122"/>
                <a:ea typeface="SimHei" charset="-122"/>
                <a:cs typeface="SimHei" charset="-122"/>
              </a:rPr>
              <a:t>深度平均模型：</a:t>
            </a:r>
            <a:endParaRPr kumimoji="1" lang="zh-CN" altLang="en-US" sz="2400" b="0" dirty="0">
              <a:solidFill>
                <a:schemeClr val="tx1"/>
              </a:solidFill>
              <a:latin typeface="SimHei" charset="-122"/>
              <a:ea typeface="SimHei" charset="-122"/>
              <a:cs typeface="SimHei" charset="-122"/>
            </a:endParaRPr>
          </a:p>
        </p:txBody>
      </p:sp>
      <mc:AlternateContent xmlns:mc="http://schemas.openxmlformats.org/markup-compatibility/2006" xmlns:a14="http://schemas.microsoft.com/office/drawing/2010/main">
        <mc:Choice Requires="a14">
          <p:sp>
            <p:nvSpPr>
              <p:cNvPr id="5" name="文本框 4"/>
              <p:cNvSpPr txBox="1"/>
              <p:nvPr/>
            </p:nvSpPr>
            <p:spPr>
              <a:xfrm>
                <a:off x="3429078" y="2159003"/>
                <a:ext cx="3344185" cy="369332"/>
              </a:xfrm>
              <a:prstGeom prst="rect">
                <a:avLst/>
              </a:prstGeom>
              <a:noFill/>
            </p:spPr>
            <p:txBody>
              <a:bodyPr wrap="none" lIns="0" tIns="0" rIns="0" bIns="0" rtlCol="0">
                <a:spAutoFit/>
              </a:bodyPr>
              <a:lstStyle/>
              <a:p>
                <a:r>
                  <a:rPr kumimoji="1" lang="en-US" altLang="zh-CN" sz="2400" i="1" dirty="0" smtClean="0">
                    <a:latin typeface="Times New Roman" charset="0"/>
                    <a:ea typeface="Times New Roman" charset="0"/>
                    <a:cs typeface="Times New Roman" charset="0"/>
                  </a:rPr>
                  <a:t>p</a:t>
                </a:r>
                <a14:m>
                  <m:oMath xmlns:m="http://schemas.openxmlformats.org/officeDocument/2006/math">
                    <m:r>
                      <a:rPr kumimoji="1" lang="en-US" altLang="zh-CN" sz="2000" i="1" baseline="-25000" dirty="0" smtClean="0">
                        <a:latin typeface="Cambria Math" charset="0"/>
                        <a:ea typeface="Times New Roman" charset="0"/>
                        <a:cs typeface="Times New Roman" charset="0"/>
                      </a:rPr>
                      <m:t>𝑐𝑜𝑚𝑝</m:t>
                    </m:r>
                    <m:r>
                      <a:rPr kumimoji="1" lang="mr-IN" altLang="zh-CN" sz="2000" i="1" smtClean="0">
                        <a:latin typeface="Cambria Math" charset="0"/>
                        <a:ea typeface="Times New Roman" charset="0"/>
                        <a:cs typeface="Times New Roman" charset="0"/>
                      </a:rPr>
                      <m:t>=</m:t>
                    </m:r>
                    <m:r>
                      <a:rPr kumimoji="1" lang="en-US" altLang="zh-CN" sz="2000" b="0" i="1" smtClean="0">
                        <a:latin typeface="Cambria Math" charset="0"/>
                        <a:ea typeface="Times New Roman" charset="0"/>
                        <a:cs typeface="Times New Roman" charset="0"/>
                      </a:rPr>
                      <m:t>𝐴</m:t>
                    </m:r>
                    <m:r>
                      <a:rPr kumimoji="1" lang="en-US" altLang="zh-CN" sz="2000" i="1" smtClean="0">
                        <a:latin typeface="Cambria Math" charset="0"/>
                        <a:ea typeface="Times New Roman" charset="0"/>
                        <a:cs typeface="Times New Roman" charset="0"/>
                      </a:rPr>
                      <m:t>𝑑𝑑𝑖𝑡𝑖𝑜𝑛</m:t>
                    </m:r>
                    <m:d>
                      <m:dPr>
                        <m:ctrlPr>
                          <a:rPr kumimoji="1" lang="en-US" altLang="zh-CN" sz="2000" b="0" i="1" smtClean="0">
                            <a:latin typeface="Cambria Math" charset="0"/>
                            <a:ea typeface="Times New Roman" charset="0"/>
                            <a:cs typeface="Times New Roman" charset="0"/>
                          </a:rPr>
                        </m:ctrlPr>
                      </m:dPr>
                      <m:e>
                        <m:r>
                          <a:rPr kumimoji="1" lang="en-US" altLang="zh-CN" sz="2000" b="0" i="1" smtClean="0">
                            <a:latin typeface="Cambria Math" charset="0"/>
                            <a:ea typeface="Times New Roman" charset="0"/>
                            <a:cs typeface="Times New Roman" charset="0"/>
                          </a:rPr>
                          <m:t>𝑥</m:t>
                        </m:r>
                      </m:e>
                    </m:d>
                    <m:r>
                      <a:rPr kumimoji="1" lang="en-US" altLang="zh-CN" sz="2000" b="0" i="1" smtClean="0">
                        <a:latin typeface="Cambria Math" charset="0"/>
                        <a:ea typeface="Times New Roman" charset="0"/>
                        <a:cs typeface="Times New Roman" charset="0"/>
                      </a:rPr>
                      <m:t>=</m:t>
                    </m:r>
                    <m:nary>
                      <m:naryPr>
                        <m:chr m:val="∑"/>
                        <m:ctrlPr>
                          <a:rPr kumimoji="1" lang="mr-IN" altLang="zh-CN" sz="2000" i="1" smtClean="0">
                            <a:latin typeface="Cambria Math" charset="0"/>
                            <a:ea typeface="Times New Roman" charset="0"/>
                            <a:cs typeface="Times New Roman" charset="0"/>
                          </a:rPr>
                        </m:ctrlPr>
                      </m:naryPr>
                      <m:sub>
                        <m:r>
                          <m:rPr>
                            <m:brk m:alnAt="23"/>
                          </m:rPr>
                          <a:rPr kumimoji="1" lang="en-US" altLang="zh-CN" sz="2000" b="0" i="1" smtClean="0">
                            <a:latin typeface="Cambria Math" charset="0"/>
                            <a:ea typeface="Times New Roman" charset="0"/>
                            <a:cs typeface="Times New Roman" charset="0"/>
                          </a:rPr>
                          <m:t>𝑖</m:t>
                        </m:r>
                        <m:r>
                          <a:rPr kumimoji="1" lang="mr-IN" altLang="zh-CN" sz="2000" i="1" smtClean="0">
                            <a:latin typeface="Cambria Math" charset="0"/>
                            <a:ea typeface="Times New Roman" charset="0"/>
                            <a:cs typeface="Times New Roman" charset="0"/>
                          </a:rPr>
                          <m:t>=</m:t>
                        </m:r>
                        <m:r>
                          <a:rPr kumimoji="1" lang="en-US" altLang="zh-CN" sz="2000" b="0" i="1" smtClean="0">
                            <a:latin typeface="Cambria Math" charset="0"/>
                            <a:ea typeface="Times New Roman" charset="0"/>
                            <a:cs typeface="Times New Roman" charset="0"/>
                          </a:rPr>
                          <m:t>1</m:t>
                        </m:r>
                      </m:sub>
                      <m:sup>
                        <m:r>
                          <a:rPr kumimoji="1" lang="mr-IN" altLang="zh-CN" sz="2000" i="1" smtClean="0">
                            <a:latin typeface="Cambria Math" charset="0"/>
                            <a:ea typeface="Times New Roman" charset="0"/>
                            <a:cs typeface="Times New Roman" charset="0"/>
                          </a:rPr>
                          <m:t>𝑛</m:t>
                        </m:r>
                      </m:sup>
                      <m:e>
                        <m:r>
                          <a:rPr kumimoji="1" lang="en-US" altLang="zh-CN" sz="2000" b="0" i="1" smtClean="0">
                            <a:latin typeface="Cambria Math" charset="0"/>
                            <a:ea typeface="Times New Roman" charset="0"/>
                            <a:cs typeface="Times New Roman" charset="0"/>
                          </a:rPr>
                          <m:t>𝑥</m:t>
                        </m:r>
                        <m:r>
                          <a:rPr kumimoji="1" lang="en-US" altLang="zh-CN" sz="2000" b="0" i="1" baseline="-25000" smtClean="0">
                            <a:latin typeface="Cambria Math" charset="0"/>
                            <a:ea typeface="Times New Roman" charset="0"/>
                            <a:cs typeface="Times New Roman" charset="0"/>
                          </a:rPr>
                          <m:t>𝑖</m:t>
                        </m:r>
                      </m:e>
                    </m:nary>
                  </m:oMath>
                </a14:m>
                <a:endParaRPr kumimoji="1" lang="zh-CN" altLang="en-US" sz="2400" dirty="0">
                  <a:latin typeface="Times New Roman" charset="0"/>
                  <a:ea typeface="Times New Roman" charset="0"/>
                  <a:cs typeface="Times New Roman" charset="0"/>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3429078" y="2159003"/>
                <a:ext cx="3344185" cy="369332"/>
              </a:xfrm>
              <a:prstGeom prst="rect">
                <a:avLst/>
              </a:prstGeom>
              <a:blipFill rotWithShape="0">
                <a:blip r:embed="rId2"/>
                <a:stretch>
                  <a:fillRect l="-5657" t="-129508" r="-10766" b="-20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3500594" y="2902396"/>
                <a:ext cx="4026359" cy="369332"/>
              </a:xfrm>
              <a:prstGeom prst="rect">
                <a:avLst/>
              </a:prstGeom>
              <a:noFill/>
            </p:spPr>
            <p:txBody>
              <a:bodyPr wrap="none" lIns="0" tIns="0" rIns="0" bIns="0" rtlCol="0">
                <a:spAutoFit/>
              </a:bodyPr>
              <a:lstStyle/>
              <a:p>
                <a:r>
                  <a:rPr kumimoji="1" lang="en-US" altLang="zh-CN" sz="2400" i="1" dirty="0" smtClean="0">
                    <a:latin typeface="Times New Roman" charset="0"/>
                    <a:ea typeface="Times New Roman" charset="0"/>
                    <a:cs typeface="Times New Roman" charset="0"/>
                  </a:rPr>
                  <a:t>p</a:t>
                </a:r>
                <a14:m>
                  <m:oMath xmlns:m="http://schemas.openxmlformats.org/officeDocument/2006/math">
                    <m:r>
                      <a:rPr kumimoji="1" lang="en-US" altLang="zh-CN" sz="2000" i="1" baseline="-25000" dirty="0" smtClean="0">
                        <a:latin typeface="Cambria Math" charset="0"/>
                        <a:ea typeface="Times New Roman" charset="0"/>
                        <a:cs typeface="Times New Roman" charset="0"/>
                      </a:rPr>
                      <m:t>𝑐𝑜𝑚𝑝</m:t>
                    </m:r>
                    <m:r>
                      <a:rPr kumimoji="1" lang="mr-IN" altLang="zh-CN" sz="2000" i="1" smtClean="0">
                        <a:latin typeface="Cambria Math" charset="0"/>
                        <a:ea typeface="Times New Roman" charset="0"/>
                        <a:cs typeface="Times New Roman" charset="0"/>
                      </a:rPr>
                      <m:t>=</m:t>
                    </m:r>
                    <m:r>
                      <a:rPr kumimoji="1" lang="en-US" altLang="zh-CN" sz="2000" b="0" i="1" smtClean="0">
                        <a:latin typeface="Cambria Math" charset="0"/>
                        <a:ea typeface="Times New Roman" charset="0"/>
                        <a:cs typeface="Times New Roman" charset="0"/>
                      </a:rPr>
                      <m:t>𝑀𝑢𝑙𝑡𝑖𝑝𝑙𝑖𝑐𝑎𝑡𝑖𝑜𝑛</m:t>
                    </m:r>
                    <m:d>
                      <m:dPr>
                        <m:ctrlPr>
                          <a:rPr kumimoji="1" lang="en-US" altLang="zh-CN" sz="2000" b="0" i="1" smtClean="0">
                            <a:latin typeface="Cambria Math" charset="0"/>
                            <a:ea typeface="Times New Roman" charset="0"/>
                            <a:cs typeface="Times New Roman" charset="0"/>
                          </a:rPr>
                        </m:ctrlPr>
                      </m:dPr>
                      <m:e>
                        <m:r>
                          <a:rPr kumimoji="1" lang="en-US" altLang="zh-CN" sz="2000" b="0" i="1" smtClean="0">
                            <a:latin typeface="Cambria Math" charset="0"/>
                            <a:ea typeface="Times New Roman" charset="0"/>
                            <a:cs typeface="Times New Roman" charset="0"/>
                          </a:rPr>
                          <m:t>𝑥</m:t>
                        </m:r>
                      </m:e>
                    </m:d>
                    <m:r>
                      <a:rPr kumimoji="1" lang="en-US" altLang="zh-CN" sz="2000" b="0" i="1" smtClean="0">
                        <a:latin typeface="Cambria Math" charset="0"/>
                        <a:ea typeface="Times New Roman" charset="0"/>
                        <a:cs typeface="Times New Roman" charset="0"/>
                      </a:rPr>
                      <m:t>=</m:t>
                    </m:r>
                    <m:nary>
                      <m:naryPr>
                        <m:chr m:val="∏"/>
                        <m:limLoc m:val="subSup"/>
                        <m:ctrlPr>
                          <a:rPr kumimoji="1" lang="is-IS" altLang="zh-CN" sz="2000" b="0" i="1" smtClean="0">
                            <a:latin typeface="Cambria Math" charset="0"/>
                            <a:ea typeface="Times New Roman" charset="0"/>
                            <a:cs typeface="Times New Roman" charset="0"/>
                          </a:rPr>
                        </m:ctrlPr>
                      </m:naryPr>
                      <m:sub>
                        <m:r>
                          <m:rPr>
                            <m:brk m:alnAt="25"/>
                          </m:rPr>
                          <a:rPr kumimoji="1" lang="en-US" altLang="zh-CN" sz="2000" b="0" i="1" smtClean="0">
                            <a:latin typeface="Cambria Math" charset="0"/>
                            <a:ea typeface="Times New Roman" charset="0"/>
                            <a:cs typeface="Times New Roman" charset="0"/>
                          </a:rPr>
                          <m:t>𝑖</m:t>
                        </m:r>
                        <m:r>
                          <a:rPr kumimoji="1" lang="en-US" altLang="zh-CN" sz="2000" b="0" i="1" smtClean="0">
                            <a:latin typeface="Cambria Math" charset="0"/>
                            <a:ea typeface="Times New Roman" charset="0"/>
                            <a:cs typeface="Times New Roman" charset="0"/>
                          </a:rPr>
                          <m:t>=1</m:t>
                        </m:r>
                      </m:sub>
                      <m:sup>
                        <m:r>
                          <a:rPr kumimoji="1" lang="en-US" altLang="zh-CN" sz="2000" b="0" i="1" smtClean="0">
                            <a:latin typeface="Cambria Math" charset="0"/>
                            <a:ea typeface="Times New Roman" charset="0"/>
                            <a:cs typeface="Times New Roman" charset="0"/>
                          </a:rPr>
                          <m:t>𝑛</m:t>
                        </m:r>
                      </m:sup>
                      <m:e>
                        <m:r>
                          <a:rPr kumimoji="1" lang="en-US" altLang="zh-CN" sz="2000" b="0" i="1" smtClean="0">
                            <a:latin typeface="Cambria Math" charset="0"/>
                            <a:ea typeface="Times New Roman" charset="0"/>
                            <a:cs typeface="Times New Roman" charset="0"/>
                          </a:rPr>
                          <m:t>𝑥</m:t>
                        </m:r>
                        <m:r>
                          <a:rPr kumimoji="1" lang="en-US" altLang="zh-CN" sz="2000" b="0" i="1" baseline="-25000" smtClean="0">
                            <a:latin typeface="Cambria Math" charset="0"/>
                            <a:ea typeface="Times New Roman" charset="0"/>
                            <a:cs typeface="Times New Roman" charset="0"/>
                          </a:rPr>
                          <m:t>𝑖</m:t>
                        </m:r>
                      </m:e>
                    </m:nary>
                  </m:oMath>
                </a14:m>
                <a:endParaRPr kumimoji="1" lang="zh-CN" altLang="en-US" sz="2400" dirty="0">
                  <a:latin typeface="Times New Roman" charset="0"/>
                  <a:ea typeface="Times New Roman" charset="0"/>
                  <a:cs typeface="Times New Roman" charset="0"/>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3500594" y="2902396"/>
                <a:ext cx="4026359" cy="369332"/>
              </a:xfrm>
              <a:prstGeom prst="rect">
                <a:avLst/>
              </a:prstGeom>
              <a:blipFill rotWithShape="0">
                <a:blip r:embed="rId3"/>
                <a:stretch>
                  <a:fillRect l="-4539" t="-129508" r="-9834" b="-20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4064500" y="3595085"/>
                <a:ext cx="4265398" cy="369332"/>
              </a:xfrm>
              <a:prstGeom prst="rect">
                <a:avLst/>
              </a:prstGeom>
              <a:noFill/>
            </p:spPr>
            <p:txBody>
              <a:bodyPr wrap="none" lIns="0" tIns="0" rIns="0" bIns="0" rtlCol="0">
                <a:spAutoFit/>
              </a:bodyPr>
              <a:lstStyle/>
              <a:p>
                <a:r>
                  <a:rPr kumimoji="1" lang="en-US" altLang="zh-CN" sz="2400" i="1" dirty="0" smtClean="0">
                    <a:latin typeface="Times New Roman" charset="0"/>
                    <a:ea typeface="Times New Roman" charset="0"/>
                    <a:cs typeface="Times New Roman" charset="0"/>
                  </a:rPr>
                  <a:t>p</a:t>
                </a:r>
                <a14:m>
                  <m:oMath xmlns:m="http://schemas.openxmlformats.org/officeDocument/2006/math">
                    <m:r>
                      <a:rPr kumimoji="1" lang="en-US" altLang="zh-CN" sz="2000" i="1" baseline="-25000" dirty="0" smtClean="0">
                        <a:latin typeface="Cambria Math" charset="0"/>
                        <a:ea typeface="Times New Roman" charset="0"/>
                        <a:cs typeface="Times New Roman" charset="0"/>
                      </a:rPr>
                      <m:t>𝑐𝑜𝑚𝑝</m:t>
                    </m:r>
                    <m:r>
                      <a:rPr kumimoji="1" lang="mr-IN" altLang="zh-CN" sz="2000" i="1" smtClean="0">
                        <a:latin typeface="Cambria Math" charset="0"/>
                        <a:ea typeface="Times New Roman" charset="0"/>
                        <a:cs typeface="Times New Roman" charset="0"/>
                      </a:rPr>
                      <m:t>=</m:t>
                    </m:r>
                    <m:r>
                      <a:rPr kumimoji="1" lang="en-US" altLang="zh-CN" sz="2000" b="0" i="1" smtClean="0">
                        <a:latin typeface="Cambria Math" charset="0"/>
                        <a:ea typeface="Times New Roman" charset="0"/>
                        <a:cs typeface="Times New Roman" charset="0"/>
                      </a:rPr>
                      <m:t>𝑊𝑎</m:t>
                    </m:r>
                    <m:r>
                      <a:rPr kumimoji="1" lang="en-US" altLang="zh-CN" sz="2000" i="1" smtClean="0">
                        <a:latin typeface="Cambria Math" charset="0"/>
                        <a:ea typeface="Times New Roman" charset="0"/>
                        <a:cs typeface="Times New Roman" charset="0"/>
                      </a:rPr>
                      <m:t>𝑑𝑑𝑖𝑡𝑖𝑜𝑛</m:t>
                    </m:r>
                    <m:d>
                      <m:dPr>
                        <m:ctrlPr>
                          <a:rPr kumimoji="1" lang="en-US" altLang="zh-CN" sz="2000" b="0" i="1" smtClean="0">
                            <a:latin typeface="Cambria Math" charset="0"/>
                            <a:ea typeface="Times New Roman" charset="0"/>
                            <a:cs typeface="Times New Roman" charset="0"/>
                          </a:rPr>
                        </m:ctrlPr>
                      </m:dPr>
                      <m:e>
                        <m:r>
                          <a:rPr kumimoji="1" lang="en-US" altLang="zh-CN" sz="2000" b="0" i="1" smtClean="0">
                            <a:latin typeface="Cambria Math" charset="0"/>
                            <a:ea typeface="Times New Roman" charset="0"/>
                            <a:cs typeface="Times New Roman" charset="0"/>
                          </a:rPr>
                          <m:t>𝑥</m:t>
                        </m:r>
                      </m:e>
                    </m:d>
                    <m:r>
                      <a:rPr kumimoji="1" lang="en-US" altLang="zh-CN" sz="2000" b="0" i="1" smtClean="0">
                        <a:latin typeface="Cambria Math" charset="0"/>
                        <a:ea typeface="Times New Roman" charset="0"/>
                        <a:cs typeface="Times New Roman" charset="0"/>
                      </a:rPr>
                      <m:t>=</m:t>
                    </m:r>
                    <m:nary>
                      <m:naryPr>
                        <m:chr m:val="∑"/>
                        <m:ctrlPr>
                          <a:rPr kumimoji="1" lang="mr-IN" altLang="zh-CN" sz="2000" i="1" smtClean="0">
                            <a:latin typeface="Cambria Math" charset="0"/>
                            <a:ea typeface="Times New Roman" charset="0"/>
                            <a:cs typeface="Times New Roman" charset="0"/>
                          </a:rPr>
                        </m:ctrlPr>
                      </m:naryPr>
                      <m:sub>
                        <m:r>
                          <m:rPr>
                            <m:brk m:alnAt="23"/>
                          </m:rPr>
                          <a:rPr kumimoji="1" lang="en-US" altLang="zh-CN" sz="2000" b="0" i="1" smtClean="0">
                            <a:latin typeface="Cambria Math" charset="0"/>
                            <a:ea typeface="Times New Roman" charset="0"/>
                            <a:cs typeface="Times New Roman" charset="0"/>
                          </a:rPr>
                          <m:t>𝑖</m:t>
                        </m:r>
                        <m:r>
                          <a:rPr kumimoji="1" lang="mr-IN" altLang="zh-CN" sz="2000" i="1" smtClean="0">
                            <a:latin typeface="Cambria Math" charset="0"/>
                            <a:ea typeface="Times New Roman" charset="0"/>
                            <a:cs typeface="Times New Roman" charset="0"/>
                          </a:rPr>
                          <m:t>=</m:t>
                        </m:r>
                        <m:r>
                          <a:rPr kumimoji="1" lang="en-US" altLang="zh-CN" sz="2000" b="0" i="1" smtClean="0">
                            <a:latin typeface="Cambria Math" charset="0"/>
                            <a:ea typeface="Times New Roman" charset="0"/>
                            <a:cs typeface="Times New Roman" charset="0"/>
                          </a:rPr>
                          <m:t>1</m:t>
                        </m:r>
                      </m:sub>
                      <m:sup>
                        <m:r>
                          <a:rPr kumimoji="1" lang="mr-IN" altLang="zh-CN" sz="2000" i="1" smtClean="0">
                            <a:latin typeface="Cambria Math" charset="0"/>
                            <a:ea typeface="Times New Roman" charset="0"/>
                            <a:cs typeface="Times New Roman" charset="0"/>
                          </a:rPr>
                          <m:t>𝑛</m:t>
                        </m:r>
                      </m:sup>
                      <m:e>
                        <m:r>
                          <a:rPr kumimoji="1" lang="en-US" altLang="zh-CN" sz="2000" b="0" i="1" smtClean="0">
                            <a:latin typeface="Cambria Math" charset="0"/>
                            <a:ea typeface="Times New Roman" charset="0"/>
                            <a:cs typeface="Times New Roman" charset="0"/>
                          </a:rPr>
                          <m:t>𝑓</m:t>
                        </m:r>
                        <m:r>
                          <a:rPr kumimoji="1" lang="en-US" altLang="zh-CN" sz="2000" b="0" i="1" smtClean="0">
                            <a:latin typeface="Cambria Math" charset="0"/>
                            <a:ea typeface="Times New Roman" charset="0"/>
                            <a:cs typeface="Times New Roman" charset="0"/>
                          </a:rPr>
                          <m:t>(</m:t>
                        </m:r>
                        <m:r>
                          <a:rPr kumimoji="1" lang="en-US" altLang="zh-CN" sz="2000" b="0" i="1" smtClean="0">
                            <a:latin typeface="Cambria Math" charset="0"/>
                            <a:ea typeface="Times New Roman" charset="0"/>
                            <a:cs typeface="Times New Roman" charset="0"/>
                          </a:rPr>
                          <m:t>𝑊𝑣𝑥𝑖</m:t>
                        </m:r>
                        <m:r>
                          <a:rPr kumimoji="1" lang="en-US" altLang="zh-CN" sz="2000" b="0" i="1" smtClean="0">
                            <a:latin typeface="Cambria Math" charset="0"/>
                            <a:ea typeface="Times New Roman" charset="0"/>
                            <a:cs typeface="Times New Roman" charset="0"/>
                          </a:rPr>
                          <m:t>)</m:t>
                        </m:r>
                      </m:e>
                    </m:nary>
                  </m:oMath>
                </a14:m>
                <a:endParaRPr kumimoji="1" lang="zh-CN" altLang="en-US" sz="2400" dirty="0">
                  <a:latin typeface="Times New Roman" charset="0"/>
                  <a:ea typeface="Times New Roman" charset="0"/>
                  <a:cs typeface="Times New Roman" charset="0"/>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4064500" y="3595085"/>
                <a:ext cx="4265398" cy="369332"/>
              </a:xfrm>
              <a:prstGeom prst="rect">
                <a:avLst/>
              </a:prstGeom>
              <a:blipFill rotWithShape="0">
                <a:blip r:embed="rId4"/>
                <a:stretch>
                  <a:fillRect l="-4435" t="-133333" r="-3720" b="-21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3559675" y="4379170"/>
                <a:ext cx="3959417" cy="369332"/>
              </a:xfrm>
              <a:prstGeom prst="rect">
                <a:avLst/>
              </a:prstGeom>
              <a:noFill/>
            </p:spPr>
            <p:txBody>
              <a:bodyPr wrap="none" lIns="0" tIns="0" rIns="0" bIns="0" rtlCol="0">
                <a:spAutoFit/>
              </a:bodyPr>
              <a:lstStyle/>
              <a:p>
                <a:r>
                  <a:rPr kumimoji="1" lang="en-US" altLang="zh-CN" sz="2400" i="1" dirty="0" smtClean="0">
                    <a:latin typeface="Times New Roman" charset="0"/>
                    <a:ea typeface="Times New Roman" charset="0"/>
                    <a:cs typeface="Times New Roman" charset="0"/>
                  </a:rPr>
                  <a:t>p</a:t>
                </a:r>
                <a14:m>
                  <m:oMath xmlns:m="http://schemas.openxmlformats.org/officeDocument/2006/math">
                    <m:r>
                      <a:rPr kumimoji="1" lang="en-US" altLang="zh-CN" sz="2000" i="1" baseline="-25000" dirty="0" smtClean="0">
                        <a:latin typeface="Cambria Math" charset="0"/>
                        <a:ea typeface="Times New Roman" charset="0"/>
                        <a:cs typeface="Times New Roman" charset="0"/>
                      </a:rPr>
                      <m:t>𝑐𝑜𝑚𝑝</m:t>
                    </m:r>
                    <m:r>
                      <a:rPr kumimoji="1" lang="mr-IN" altLang="zh-CN" sz="2000" i="1" smtClean="0">
                        <a:latin typeface="Cambria Math" charset="0"/>
                        <a:ea typeface="Times New Roman" charset="0"/>
                        <a:cs typeface="Times New Roman" charset="0"/>
                      </a:rPr>
                      <m:t>=</m:t>
                    </m:r>
                    <m:r>
                      <a:rPr kumimoji="1" lang="en-US" altLang="zh-CN" sz="2000" b="0" i="1" smtClean="0">
                        <a:latin typeface="Cambria Math" charset="0"/>
                        <a:ea typeface="Times New Roman" charset="0"/>
                        <a:cs typeface="Times New Roman" charset="0"/>
                      </a:rPr>
                      <m:t>𝑀𝑎𝑡𝑟𝑖𝑥</m:t>
                    </m:r>
                    <m:d>
                      <m:dPr>
                        <m:ctrlPr>
                          <a:rPr kumimoji="1" lang="en-US" altLang="zh-CN" sz="2000" b="0" i="1" smtClean="0">
                            <a:latin typeface="Cambria Math" charset="0"/>
                            <a:ea typeface="Times New Roman" charset="0"/>
                            <a:cs typeface="Times New Roman" charset="0"/>
                          </a:rPr>
                        </m:ctrlPr>
                      </m:dPr>
                      <m:e>
                        <m:r>
                          <a:rPr kumimoji="1" lang="en-US" altLang="zh-CN" sz="2000" b="0" i="1" smtClean="0">
                            <a:latin typeface="Cambria Math" charset="0"/>
                            <a:ea typeface="Times New Roman" charset="0"/>
                            <a:cs typeface="Times New Roman" charset="0"/>
                          </a:rPr>
                          <m:t>𝑥</m:t>
                        </m:r>
                      </m:e>
                    </m:d>
                    <m:r>
                      <a:rPr kumimoji="1" lang="en-US" altLang="zh-CN" sz="2000" b="0" i="1" smtClean="0">
                        <a:latin typeface="Cambria Math" charset="0"/>
                        <a:ea typeface="Times New Roman" charset="0"/>
                        <a:cs typeface="Times New Roman" charset="0"/>
                      </a:rPr>
                      <m:t>=</m:t>
                    </m:r>
                    <m:nary>
                      <m:naryPr>
                        <m:chr m:val="∑"/>
                        <m:ctrlPr>
                          <a:rPr kumimoji="1" lang="mr-IN" altLang="zh-CN" sz="2000" i="1" smtClean="0">
                            <a:latin typeface="Cambria Math" charset="0"/>
                            <a:ea typeface="Times New Roman" charset="0"/>
                            <a:cs typeface="Times New Roman" charset="0"/>
                          </a:rPr>
                        </m:ctrlPr>
                      </m:naryPr>
                      <m:sub>
                        <m:r>
                          <m:rPr>
                            <m:brk m:alnAt="23"/>
                          </m:rPr>
                          <a:rPr kumimoji="1" lang="en-US" altLang="zh-CN" sz="2000" b="0" i="1" smtClean="0">
                            <a:latin typeface="Cambria Math" charset="0"/>
                            <a:ea typeface="Times New Roman" charset="0"/>
                            <a:cs typeface="Times New Roman" charset="0"/>
                          </a:rPr>
                          <m:t>𝑖</m:t>
                        </m:r>
                        <m:r>
                          <a:rPr kumimoji="1" lang="mr-IN" altLang="zh-CN" sz="2000" i="1" smtClean="0">
                            <a:latin typeface="Cambria Math" charset="0"/>
                            <a:ea typeface="Times New Roman" charset="0"/>
                            <a:cs typeface="Times New Roman" charset="0"/>
                          </a:rPr>
                          <m:t>=</m:t>
                        </m:r>
                        <m:r>
                          <a:rPr kumimoji="1" lang="en-US" altLang="zh-CN" sz="2000" b="0" i="1" smtClean="0">
                            <a:latin typeface="Cambria Math" charset="0"/>
                            <a:ea typeface="Times New Roman" charset="0"/>
                            <a:cs typeface="Times New Roman" charset="0"/>
                          </a:rPr>
                          <m:t>1</m:t>
                        </m:r>
                      </m:sub>
                      <m:sup>
                        <m:r>
                          <a:rPr kumimoji="1" lang="mr-IN" altLang="zh-CN" sz="2000" i="1" smtClean="0">
                            <a:latin typeface="Cambria Math" charset="0"/>
                            <a:ea typeface="Times New Roman" charset="0"/>
                            <a:cs typeface="Times New Roman" charset="0"/>
                          </a:rPr>
                          <m:t>𝑛</m:t>
                        </m:r>
                      </m:sup>
                      <m:e>
                        <m:r>
                          <a:rPr kumimoji="1" lang="en-US" altLang="zh-CN" sz="2000" b="0" i="1" smtClean="0">
                            <a:latin typeface="Cambria Math" charset="0"/>
                            <a:ea typeface="Times New Roman" charset="0"/>
                            <a:cs typeface="Times New Roman" charset="0"/>
                          </a:rPr>
                          <m:t>𝑓</m:t>
                        </m:r>
                        <m:r>
                          <a:rPr kumimoji="1" lang="en-US" altLang="zh-CN" sz="2000" b="0" i="1" smtClean="0">
                            <a:latin typeface="Cambria Math" charset="0"/>
                            <a:ea typeface="Times New Roman" charset="0"/>
                            <a:cs typeface="Times New Roman" charset="0"/>
                          </a:rPr>
                          <m:t>(</m:t>
                        </m:r>
                        <m:r>
                          <a:rPr kumimoji="1" lang="en-US" altLang="zh-CN" sz="2000" b="0" i="1" smtClean="0">
                            <a:latin typeface="Cambria Math" charset="0"/>
                            <a:ea typeface="Times New Roman" charset="0"/>
                            <a:cs typeface="Times New Roman" charset="0"/>
                          </a:rPr>
                          <m:t>𝑊𝑚𝑥𝑖</m:t>
                        </m:r>
                        <m:r>
                          <a:rPr kumimoji="1" lang="en-US" altLang="zh-CN" sz="2000" b="0" i="1" smtClean="0">
                            <a:latin typeface="Cambria Math" charset="0"/>
                            <a:ea typeface="Times New Roman" charset="0"/>
                            <a:cs typeface="Times New Roman" charset="0"/>
                          </a:rPr>
                          <m:t>)</m:t>
                        </m:r>
                      </m:e>
                    </m:nary>
                  </m:oMath>
                </a14:m>
                <a:endParaRPr kumimoji="1" lang="zh-CN" altLang="en-US" sz="2400" dirty="0">
                  <a:latin typeface="Times New Roman" charset="0"/>
                  <a:ea typeface="Times New Roman" charset="0"/>
                  <a:cs typeface="Times New Roman" charset="0"/>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3559675" y="4379170"/>
                <a:ext cx="3959417" cy="369332"/>
              </a:xfrm>
              <a:prstGeom prst="rect">
                <a:avLst/>
              </a:prstGeom>
              <a:blipFill rotWithShape="0">
                <a:blip r:embed="rId5"/>
                <a:stretch>
                  <a:fillRect l="-4777" t="-129508" r="-2773" b="-20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4154087" y="5117352"/>
                <a:ext cx="3701270" cy="308739"/>
              </a:xfrm>
              <a:prstGeom prst="rect">
                <a:avLst/>
              </a:prstGeom>
              <a:noFill/>
            </p:spPr>
            <p:txBody>
              <a:bodyPr wrap="none" lIns="0" tIns="0" rIns="0" bIns="0" rtlCol="0">
                <a:spAutoFit/>
              </a:bodyPr>
              <a:lstStyle/>
              <a:p>
                <a:r>
                  <a:rPr kumimoji="1" lang="en-US" altLang="zh-CN" sz="2000" i="1" dirty="0" smtClean="0">
                    <a:latin typeface="Times New Roman" charset="0"/>
                    <a:ea typeface="Times New Roman" charset="0"/>
                    <a:cs typeface="Times New Roman" charset="0"/>
                  </a:rPr>
                  <a:t>p</a:t>
                </a:r>
                <a14:m>
                  <m:oMath xmlns:m="http://schemas.openxmlformats.org/officeDocument/2006/math">
                    <m:r>
                      <a:rPr kumimoji="1" lang="en-US" altLang="zh-CN" sz="2000" i="1" baseline="-25000" dirty="0" smtClean="0">
                        <a:latin typeface="Cambria Math" charset="0"/>
                        <a:ea typeface="Times New Roman" charset="0"/>
                        <a:cs typeface="Times New Roman" charset="0"/>
                      </a:rPr>
                      <m:t>𝑐𝑜𝑚𝑝</m:t>
                    </m:r>
                    <m:r>
                      <a:rPr kumimoji="1" lang="mr-IN" altLang="zh-CN" sz="2000" i="1" smtClean="0">
                        <a:latin typeface="Cambria Math" charset="0"/>
                        <a:ea typeface="Times New Roman" charset="0"/>
                        <a:cs typeface="Times New Roman" charset="0"/>
                      </a:rPr>
                      <m:t>=</m:t>
                    </m:r>
                    <m:r>
                      <a:rPr kumimoji="1" lang="en-US" altLang="zh-CN" sz="2000" b="0" i="1" smtClean="0">
                        <a:latin typeface="Cambria Math" charset="0"/>
                        <a:ea typeface="Times New Roman" charset="0"/>
                        <a:cs typeface="Times New Roman" charset="0"/>
                      </a:rPr>
                      <m:t>𝐷𝑎𝑛</m:t>
                    </m:r>
                    <m:d>
                      <m:dPr>
                        <m:ctrlPr>
                          <a:rPr kumimoji="1" lang="en-US" altLang="zh-CN" sz="2000" b="0" i="1" smtClean="0">
                            <a:latin typeface="Cambria Math" charset="0"/>
                            <a:ea typeface="Times New Roman" charset="0"/>
                            <a:cs typeface="Times New Roman" charset="0"/>
                          </a:rPr>
                        </m:ctrlPr>
                      </m:dPr>
                      <m:e>
                        <m:r>
                          <a:rPr kumimoji="1" lang="en-US" altLang="zh-CN" sz="2000" b="0" i="1" smtClean="0">
                            <a:latin typeface="Cambria Math" charset="0"/>
                            <a:ea typeface="Times New Roman" charset="0"/>
                            <a:cs typeface="Times New Roman" charset="0"/>
                          </a:rPr>
                          <m:t>𝑥</m:t>
                        </m:r>
                      </m:e>
                    </m:d>
                    <m:r>
                      <a:rPr kumimoji="1" lang="en-US" altLang="zh-CN" sz="2000" b="0" i="1" smtClean="0">
                        <a:latin typeface="Cambria Math" charset="0"/>
                        <a:ea typeface="Times New Roman" charset="0"/>
                        <a:cs typeface="Times New Roman" charset="0"/>
                      </a:rPr>
                      <m:t>=</m:t>
                    </m:r>
                    <m:r>
                      <a:rPr kumimoji="1" lang="en-US" altLang="zh-CN" sz="2000" b="0" i="1" smtClean="0">
                        <a:latin typeface="Cambria Math" charset="0"/>
                        <a:ea typeface="Times New Roman" charset="0"/>
                        <a:cs typeface="Times New Roman" charset="0"/>
                      </a:rPr>
                      <m:t>𝑓</m:t>
                    </m:r>
                    <m:r>
                      <a:rPr kumimoji="1" lang="en-US" altLang="zh-CN" sz="2000" b="0" i="1" smtClean="0">
                        <a:latin typeface="Cambria Math" charset="0"/>
                        <a:ea typeface="Times New Roman" charset="0"/>
                        <a:cs typeface="Times New Roman" charset="0"/>
                      </a:rPr>
                      <m:t>(</m:t>
                    </m:r>
                    <m:r>
                      <a:rPr kumimoji="1" lang="en-US" altLang="zh-CN" sz="2000" b="0" i="1" smtClean="0">
                        <a:latin typeface="Cambria Math" charset="0"/>
                        <a:ea typeface="Times New Roman" charset="0"/>
                        <a:cs typeface="Times New Roman" charset="0"/>
                      </a:rPr>
                      <m:t>𝑊𝑑</m:t>
                    </m:r>
                    <m:r>
                      <a:rPr kumimoji="1" lang="en-US" altLang="zh-CN" sz="2000" b="0" i="1" smtClean="0">
                        <a:latin typeface="Cambria Math" charset="0"/>
                        <a:ea typeface="Times New Roman" charset="0"/>
                        <a:cs typeface="Times New Roman" charset="0"/>
                      </a:rPr>
                      <m:t>(</m:t>
                    </m:r>
                    <m:nary>
                      <m:naryPr>
                        <m:chr m:val="∑"/>
                        <m:ctrlPr>
                          <a:rPr kumimoji="1" lang="mr-IN" altLang="zh-CN" sz="2000" i="1" smtClean="0">
                            <a:latin typeface="Cambria Math" charset="0"/>
                            <a:ea typeface="Times New Roman" charset="0"/>
                            <a:cs typeface="Times New Roman" charset="0"/>
                          </a:rPr>
                        </m:ctrlPr>
                      </m:naryPr>
                      <m:sub>
                        <m:r>
                          <m:rPr>
                            <m:brk m:alnAt="23"/>
                          </m:rPr>
                          <a:rPr kumimoji="1" lang="en-US" altLang="zh-CN" sz="2000" b="0" i="1" smtClean="0">
                            <a:latin typeface="Cambria Math" charset="0"/>
                            <a:ea typeface="Times New Roman" charset="0"/>
                            <a:cs typeface="Times New Roman" charset="0"/>
                          </a:rPr>
                          <m:t>𝑖</m:t>
                        </m:r>
                        <m:r>
                          <a:rPr kumimoji="1" lang="mr-IN" altLang="zh-CN" sz="2000" i="1" smtClean="0">
                            <a:latin typeface="Cambria Math" charset="0"/>
                            <a:ea typeface="Times New Roman" charset="0"/>
                            <a:cs typeface="Times New Roman" charset="0"/>
                          </a:rPr>
                          <m:t>=</m:t>
                        </m:r>
                        <m:r>
                          <a:rPr kumimoji="1" lang="en-US" altLang="zh-CN" sz="2000" b="0" i="1" smtClean="0">
                            <a:latin typeface="Cambria Math" charset="0"/>
                            <a:ea typeface="Times New Roman" charset="0"/>
                            <a:cs typeface="Times New Roman" charset="0"/>
                          </a:rPr>
                          <m:t>1</m:t>
                        </m:r>
                      </m:sub>
                      <m:sup>
                        <m:r>
                          <a:rPr kumimoji="1" lang="mr-IN" altLang="zh-CN" sz="2000" i="1" smtClean="0">
                            <a:latin typeface="Cambria Math" charset="0"/>
                            <a:ea typeface="Times New Roman" charset="0"/>
                            <a:cs typeface="Times New Roman" charset="0"/>
                          </a:rPr>
                          <m:t>𝑛</m:t>
                        </m:r>
                      </m:sup>
                      <m:e>
                        <m:r>
                          <a:rPr kumimoji="1" lang="en-US" altLang="zh-CN" sz="2000" b="0" i="1" smtClean="0">
                            <a:latin typeface="Cambria Math" charset="0"/>
                            <a:ea typeface="Times New Roman" charset="0"/>
                            <a:cs typeface="Times New Roman" charset="0"/>
                          </a:rPr>
                          <m:t>𝑥</m:t>
                        </m:r>
                        <m:r>
                          <a:rPr kumimoji="1" lang="en-US" altLang="zh-CN" sz="2000" b="0" i="1" baseline="-25000" smtClean="0">
                            <a:latin typeface="Cambria Math" charset="0"/>
                            <a:ea typeface="Times New Roman" charset="0"/>
                            <a:cs typeface="Times New Roman" charset="0"/>
                          </a:rPr>
                          <m:t>𝑖</m:t>
                        </m:r>
                        <m:r>
                          <a:rPr kumimoji="1" lang="en-US" altLang="zh-CN" sz="2000" b="0" i="1" smtClean="0">
                            <a:latin typeface="Cambria Math" charset="0"/>
                            <a:ea typeface="Times New Roman" charset="0"/>
                            <a:cs typeface="Times New Roman" charset="0"/>
                          </a:rPr>
                          <m:t>)</m:t>
                        </m:r>
                      </m:e>
                    </m:nary>
                    <m:r>
                      <a:rPr kumimoji="1" lang="en-US" altLang="zh-CN" sz="2000" i="1">
                        <a:latin typeface="Cambria Math" charset="0"/>
                        <a:ea typeface="Times New Roman" charset="0"/>
                        <a:cs typeface="Times New Roman" charset="0"/>
                      </a:rPr>
                      <m:t>)</m:t>
                    </m:r>
                  </m:oMath>
                </a14:m>
                <a:endParaRPr kumimoji="1" lang="zh-CN" altLang="en-US" sz="2000" dirty="0">
                  <a:latin typeface="Times New Roman" charset="0"/>
                  <a:ea typeface="Times New Roman" charset="0"/>
                  <a:cs typeface="Times New Roman" charset="0"/>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4154087" y="5117352"/>
                <a:ext cx="3701270" cy="308739"/>
              </a:xfrm>
              <a:prstGeom prst="rect">
                <a:avLst/>
              </a:prstGeom>
              <a:blipFill rotWithShape="0">
                <a:blip r:embed="rId6"/>
                <a:stretch>
                  <a:fillRect l="-4112" t="-170588" r="-5263" b="-252941"/>
                </a:stretch>
              </a:blipFill>
            </p:spPr>
            <p:txBody>
              <a:bodyPr/>
              <a:lstStyle/>
              <a:p>
                <a:r>
                  <a:rPr lang="zh-CN" altLang="en-US">
                    <a:noFill/>
                  </a:rPr>
                  <a:t> </a:t>
                </a:r>
              </a:p>
            </p:txBody>
          </p:sp>
        </mc:Fallback>
      </mc:AlternateContent>
      <p:sp>
        <p:nvSpPr>
          <p:cNvPr id="10" name="文本框 9"/>
          <p:cNvSpPr txBox="1"/>
          <p:nvPr/>
        </p:nvSpPr>
        <p:spPr>
          <a:xfrm>
            <a:off x="8319514" y="6335075"/>
            <a:ext cx="736600" cy="307777"/>
          </a:xfrm>
          <a:prstGeom prst="rect">
            <a:avLst/>
          </a:prstGeom>
          <a:noFill/>
        </p:spPr>
        <p:txBody>
          <a:bodyPr wrap="square" rtlCol="0">
            <a:spAutoFit/>
          </a:bodyPr>
          <a:lstStyle/>
          <a:p>
            <a:r>
              <a:rPr kumimoji="1" lang="en-US" altLang="zh-CN" b="1" dirty="0" smtClean="0">
                <a:latin typeface="SimHei" charset="-122"/>
                <a:ea typeface="SimHei" charset="-122"/>
                <a:cs typeface="SimHei" charset="-122"/>
              </a:rPr>
              <a:t>26/30</a:t>
            </a:r>
            <a:endParaRPr kumimoji="1" lang="zh-CN" altLang="en-US" b="1" dirty="0">
              <a:latin typeface="SimHei" charset="-122"/>
              <a:ea typeface="SimHei" charset="-122"/>
              <a:cs typeface="SimHei" charset="-122"/>
            </a:endParaRPr>
          </a:p>
        </p:txBody>
      </p:sp>
    </p:spTree>
    <p:extLst>
      <p:ext uri="{BB962C8B-B14F-4D97-AF65-F5344CB8AC3E}">
        <p14:creationId xmlns:p14="http://schemas.microsoft.com/office/powerpoint/2010/main" val="885131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8158" y="1355802"/>
            <a:ext cx="7124700" cy="2501900"/>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5388" y="4623378"/>
            <a:ext cx="7251700" cy="1536700"/>
          </a:xfrm>
          <a:prstGeom prst="rect">
            <a:avLst/>
          </a:prstGeom>
        </p:spPr>
      </p:pic>
      <p:sp>
        <p:nvSpPr>
          <p:cNvPr id="4" name="矩形 3"/>
          <p:cNvSpPr/>
          <p:nvPr/>
        </p:nvSpPr>
        <p:spPr>
          <a:xfrm>
            <a:off x="621630" y="674451"/>
            <a:ext cx="8559800" cy="523220"/>
          </a:xfrm>
          <a:prstGeom prst="rect">
            <a:avLst/>
          </a:prstGeom>
        </p:spPr>
        <p:txBody>
          <a:bodyPr wrap="square">
            <a:spAutoFit/>
          </a:bodyPr>
          <a:lstStyle/>
          <a:p>
            <a:pPr marL="342900" indent="-342900" algn="l">
              <a:buClr>
                <a:schemeClr val="tx1"/>
              </a:buClr>
              <a:buSzPct val="70000"/>
              <a:buFont typeface="Wingdings" charset="2"/>
              <a:buChar char="u"/>
            </a:pPr>
            <a:r>
              <a:rPr kumimoji="1" lang="zh-CN" altLang="en-US" sz="2800" b="1" dirty="0" smtClean="0">
                <a:solidFill>
                  <a:schemeClr val="tx1"/>
                </a:solidFill>
                <a:latin typeface="SimHei" charset="-122"/>
                <a:ea typeface="SimHei" charset="-122"/>
                <a:cs typeface="SimHei" charset="-122"/>
              </a:rPr>
              <a:t>文本向量表示和视觉向量表示的差异</a:t>
            </a:r>
            <a:endParaRPr kumimoji="1" lang="zh-CN" altLang="en-US" sz="2800" b="1" dirty="0">
              <a:solidFill>
                <a:schemeClr val="tx1"/>
              </a:solidFill>
              <a:latin typeface="SimHei" charset="-122"/>
              <a:ea typeface="SimHei" charset="-122"/>
              <a:cs typeface="SimHei" charset="-122"/>
            </a:endParaRPr>
          </a:p>
        </p:txBody>
      </p:sp>
      <p:sp>
        <p:nvSpPr>
          <p:cNvPr id="5" name="矩形 4"/>
          <p:cNvSpPr/>
          <p:nvPr/>
        </p:nvSpPr>
        <p:spPr>
          <a:xfrm>
            <a:off x="477336" y="4041019"/>
            <a:ext cx="9260220" cy="523220"/>
          </a:xfrm>
          <a:prstGeom prst="rect">
            <a:avLst/>
          </a:prstGeom>
        </p:spPr>
        <p:txBody>
          <a:bodyPr wrap="square">
            <a:spAutoFit/>
          </a:bodyPr>
          <a:lstStyle/>
          <a:p>
            <a:pPr marL="342900" indent="-342900" algn="l">
              <a:buClr>
                <a:schemeClr val="tx1"/>
              </a:buClr>
              <a:buSzPct val="70000"/>
              <a:buFont typeface="Wingdings" charset="2"/>
              <a:buChar char="u"/>
            </a:pPr>
            <a:r>
              <a:rPr kumimoji="1" lang="zh-CN" altLang="en-US" sz="2800" b="1" dirty="0" smtClean="0">
                <a:solidFill>
                  <a:schemeClr val="tx1"/>
                </a:solidFill>
                <a:latin typeface="SimHei" charset="-122"/>
                <a:ea typeface="SimHei" charset="-122"/>
                <a:cs typeface="SimHei" charset="-122"/>
              </a:rPr>
              <a:t>组合模型的排序评估结果，</a:t>
            </a:r>
            <a:r>
              <a:rPr kumimoji="1" lang="zh-CN" altLang="en-US" sz="2800" b="1" smtClean="0">
                <a:solidFill>
                  <a:schemeClr val="tx1"/>
                </a:solidFill>
                <a:latin typeface="SimHei" charset="-122"/>
                <a:ea typeface="SimHei" charset="-122"/>
                <a:cs typeface="SimHei" charset="-122"/>
              </a:rPr>
              <a:t>数值越低模型</a:t>
            </a:r>
            <a:r>
              <a:rPr kumimoji="1" lang="zh-CN" altLang="en-US" sz="2800" b="1" dirty="0" smtClean="0">
                <a:solidFill>
                  <a:schemeClr val="tx1"/>
                </a:solidFill>
                <a:latin typeface="SimHei" charset="-122"/>
                <a:ea typeface="SimHei" charset="-122"/>
                <a:cs typeface="SimHei" charset="-122"/>
              </a:rPr>
              <a:t>效果越好</a:t>
            </a:r>
            <a:endParaRPr kumimoji="1" lang="zh-CN" altLang="en-US" sz="2800" b="1" dirty="0">
              <a:solidFill>
                <a:schemeClr val="tx1"/>
              </a:solidFill>
              <a:latin typeface="SimHei" charset="-122"/>
              <a:ea typeface="SimHei" charset="-122"/>
              <a:cs typeface="SimHei" charset="-122"/>
            </a:endParaRPr>
          </a:p>
        </p:txBody>
      </p:sp>
      <p:sp>
        <p:nvSpPr>
          <p:cNvPr id="6" name="矩形 5"/>
          <p:cNvSpPr/>
          <p:nvPr/>
        </p:nvSpPr>
        <p:spPr bwMode="auto">
          <a:xfrm>
            <a:off x="1276686" y="2164715"/>
            <a:ext cx="990600" cy="196272"/>
          </a:xfrm>
          <a:prstGeom prst="rect">
            <a:avLst/>
          </a:prstGeom>
          <a:noFill/>
          <a:ln w="28575">
            <a:solidFill>
              <a:srgbClr val="FF0000"/>
            </a:solid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000" b="1" i="0" u="none" strike="noStrike" cap="none" normalizeH="0" baseline="0" smtClean="0">
              <a:ln>
                <a:noFill/>
              </a:ln>
              <a:solidFill>
                <a:schemeClr val="bg1"/>
              </a:solidFill>
              <a:effectLst/>
              <a:latin typeface="Arial" charset="0"/>
            </a:endParaRPr>
          </a:p>
        </p:txBody>
      </p:sp>
      <p:sp>
        <p:nvSpPr>
          <p:cNvPr id="7" name="矩形 6"/>
          <p:cNvSpPr/>
          <p:nvPr/>
        </p:nvSpPr>
        <p:spPr bwMode="auto">
          <a:xfrm>
            <a:off x="2902286" y="2174099"/>
            <a:ext cx="1981200" cy="174188"/>
          </a:xfrm>
          <a:prstGeom prst="rect">
            <a:avLst/>
          </a:prstGeom>
          <a:noFill/>
          <a:ln w="28575">
            <a:solidFill>
              <a:srgbClr val="FF0000"/>
            </a:solid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000" b="1" i="0" u="none" strike="noStrike" cap="none" normalizeH="0" baseline="0" smtClean="0">
              <a:ln>
                <a:noFill/>
              </a:ln>
              <a:solidFill>
                <a:schemeClr val="bg1"/>
              </a:solidFill>
              <a:effectLst/>
              <a:latin typeface="Arial" charset="0"/>
            </a:endParaRPr>
          </a:p>
        </p:txBody>
      </p:sp>
      <p:sp>
        <p:nvSpPr>
          <p:cNvPr id="8" name="矩形 7"/>
          <p:cNvSpPr/>
          <p:nvPr/>
        </p:nvSpPr>
        <p:spPr bwMode="auto">
          <a:xfrm>
            <a:off x="1543386" y="3372447"/>
            <a:ext cx="482600" cy="196272"/>
          </a:xfrm>
          <a:prstGeom prst="rect">
            <a:avLst/>
          </a:prstGeom>
          <a:noFill/>
          <a:ln w="28575">
            <a:solidFill>
              <a:srgbClr val="FF0000"/>
            </a:solid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000" b="1" i="0" u="none" strike="noStrike" cap="none" normalizeH="0" baseline="0" smtClean="0">
              <a:ln>
                <a:noFill/>
              </a:ln>
              <a:solidFill>
                <a:schemeClr val="bg1"/>
              </a:solidFill>
              <a:effectLst/>
              <a:latin typeface="Arial" charset="0"/>
            </a:endParaRPr>
          </a:p>
        </p:txBody>
      </p:sp>
      <p:sp>
        <p:nvSpPr>
          <p:cNvPr id="9" name="矩形 8"/>
          <p:cNvSpPr/>
          <p:nvPr/>
        </p:nvSpPr>
        <p:spPr bwMode="auto">
          <a:xfrm>
            <a:off x="4477086" y="3372447"/>
            <a:ext cx="520700" cy="196272"/>
          </a:xfrm>
          <a:prstGeom prst="rect">
            <a:avLst/>
          </a:prstGeom>
          <a:noFill/>
          <a:ln w="28575">
            <a:solidFill>
              <a:srgbClr val="FF0000"/>
            </a:solid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000" b="1" i="0" u="none" strike="noStrike" cap="none" normalizeH="0" baseline="0" smtClean="0">
              <a:ln>
                <a:noFill/>
              </a:ln>
              <a:solidFill>
                <a:schemeClr val="bg1"/>
              </a:solidFill>
              <a:effectLst/>
              <a:latin typeface="Arial" charset="0"/>
            </a:endParaRPr>
          </a:p>
        </p:txBody>
      </p:sp>
      <p:sp>
        <p:nvSpPr>
          <p:cNvPr id="10" name="文本框 9"/>
          <p:cNvSpPr txBox="1"/>
          <p:nvPr/>
        </p:nvSpPr>
        <p:spPr>
          <a:xfrm>
            <a:off x="4042190" y="1141097"/>
            <a:ext cx="1107996" cy="369332"/>
          </a:xfrm>
          <a:prstGeom prst="rect">
            <a:avLst/>
          </a:prstGeom>
          <a:noFill/>
        </p:spPr>
        <p:txBody>
          <a:bodyPr wrap="none" rtlCol="0">
            <a:spAutoFit/>
          </a:bodyPr>
          <a:lstStyle/>
          <a:p>
            <a:pPr algn="l" rtl="0" fontAlgn="base">
              <a:spcBef>
                <a:spcPct val="0"/>
              </a:spcBef>
              <a:spcAft>
                <a:spcPct val="0"/>
              </a:spcAft>
            </a:pPr>
            <a:r>
              <a:rPr kumimoji="1" lang="zh-CN" altLang="en-US" sz="1800" dirty="0" smtClean="0">
                <a:solidFill>
                  <a:srgbClr val="FF0000"/>
                </a:solidFill>
                <a:latin typeface="SimHei" charset="-122"/>
                <a:ea typeface="SimHei" charset="-122"/>
                <a:cs typeface="SimHei" charset="-122"/>
              </a:rPr>
              <a:t>相同形状</a:t>
            </a:r>
            <a:endParaRPr kumimoji="1" lang="zh-CN" altLang="en-US" sz="1800" dirty="0">
              <a:solidFill>
                <a:srgbClr val="FF0000"/>
              </a:solidFill>
              <a:latin typeface="SimHei" charset="-122"/>
              <a:ea typeface="SimHei" charset="-122"/>
              <a:cs typeface="SimHei" charset="-122"/>
            </a:endParaRPr>
          </a:p>
        </p:txBody>
      </p:sp>
      <p:sp>
        <p:nvSpPr>
          <p:cNvPr id="11" name="文本框 10"/>
          <p:cNvSpPr txBox="1"/>
          <p:nvPr/>
        </p:nvSpPr>
        <p:spPr>
          <a:xfrm>
            <a:off x="7025454" y="1156185"/>
            <a:ext cx="1107996" cy="369332"/>
          </a:xfrm>
          <a:prstGeom prst="rect">
            <a:avLst/>
          </a:prstGeom>
          <a:noFill/>
        </p:spPr>
        <p:txBody>
          <a:bodyPr wrap="none" rtlCol="0">
            <a:spAutoFit/>
          </a:bodyPr>
          <a:lstStyle/>
          <a:p>
            <a:pPr algn="l" rtl="0" fontAlgn="base">
              <a:spcBef>
                <a:spcPct val="0"/>
              </a:spcBef>
              <a:spcAft>
                <a:spcPct val="0"/>
              </a:spcAft>
            </a:pPr>
            <a:r>
              <a:rPr kumimoji="1" lang="zh-CN" altLang="en-US" sz="1800" dirty="0" smtClean="0">
                <a:solidFill>
                  <a:srgbClr val="0067AC"/>
                </a:solidFill>
                <a:latin typeface="SimHei" charset="-122"/>
                <a:ea typeface="SimHei" charset="-122"/>
                <a:cs typeface="SimHei" charset="-122"/>
              </a:rPr>
              <a:t>相同形态</a:t>
            </a:r>
            <a:endParaRPr kumimoji="1" lang="zh-CN" altLang="en-US" sz="1800" dirty="0">
              <a:solidFill>
                <a:srgbClr val="0067AC"/>
              </a:solidFill>
              <a:latin typeface="SimHei" charset="-122"/>
              <a:ea typeface="SimHei" charset="-122"/>
              <a:cs typeface="SimHei" charset="-122"/>
            </a:endParaRPr>
          </a:p>
        </p:txBody>
      </p:sp>
      <p:sp>
        <p:nvSpPr>
          <p:cNvPr id="12" name="矩形 11"/>
          <p:cNvSpPr/>
          <p:nvPr/>
        </p:nvSpPr>
        <p:spPr bwMode="auto">
          <a:xfrm>
            <a:off x="5607386" y="1968443"/>
            <a:ext cx="577850" cy="196272"/>
          </a:xfrm>
          <a:prstGeom prst="rect">
            <a:avLst/>
          </a:prstGeom>
          <a:noFill/>
          <a:ln w="28575">
            <a:solidFill>
              <a:srgbClr val="0067AC"/>
            </a:solid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000" b="1" i="0" u="none" strike="noStrike" cap="none" normalizeH="0" baseline="0" smtClean="0">
              <a:ln>
                <a:noFill/>
              </a:ln>
              <a:solidFill>
                <a:srgbClr val="0067AC"/>
              </a:solidFill>
              <a:effectLst/>
              <a:latin typeface="Arial" charset="0"/>
            </a:endParaRPr>
          </a:p>
        </p:txBody>
      </p:sp>
      <p:sp>
        <p:nvSpPr>
          <p:cNvPr id="13" name="矩形 12"/>
          <p:cNvSpPr/>
          <p:nvPr/>
        </p:nvSpPr>
        <p:spPr bwMode="auto">
          <a:xfrm>
            <a:off x="1483061" y="1948451"/>
            <a:ext cx="577850" cy="196272"/>
          </a:xfrm>
          <a:prstGeom prst="rect">
            <a:avLst/>
          </a:prstGeom>
          <a:noFill/>
          <a:ln w="28575">
            <a:solidFill>
              <a:srgbClr val="0067AC"/>
            </a:solidFill>
          </a:ln>
          <a:effectLs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000" b="1" i="0" u="none" strike="noStrike" cap="none" normalizeH="0" baseline="0" smtClean="0">
              <a:ln>
                <a:noFill/>
              </a:ln>
              <a:solidFill>
                <a:srgbClr val="0067AC"/>
              </a:solidFill>
              <a:effectLst/>
              <a:latin typeface="Arial" charset="0"/>
            </a:endParaRPr>
          </a:p>
        </p:txBody>
      </p:sp>
      <p:sp>
        <p:nvSpPr>
          <p:cNvPr id="14" name="矩形 13"/>
          <p:cNvSpPr/>
          <p:nvPr/>
        </p:nvSpPr>
        <p:spPr bwMode="auto">
          <a:xfrm>
            <a:off x="5607386" y="3366537"/>
            <a:ext cx="577850" cy="196272"/>
          </a:xfrm>
          <a:prstGeom prst="rect">
            <a:avLst/>
          </a:prstGeom>
          <a:noFill/>
          <a:ln w="28575">
            <a:solidFill>
              <a:srgbClr val="0067AC"/>
            </a:solid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000" b="1" i="0" u="none" strike="noStrike" cap="none" normalizeH="0" baseline="0" smtClean="0">
              <a:ln>
                <a:noFill/>
              </a:ln>
              <a:solidFill>
                <a:schemeClr val="bg1"/>
              </a:solidFill>
              <a:effectLst/>
              <a:latin typeface="Arial" charset="0"/>
            </a:endParaRPr>
          </a:p>
        </p:txBody>
      </p:sp>
      <p:sp>
        <p:nvSpPr>
          <p:cNvPr id="15" name="矩形 14"/>
          <p:cNvSpPr/>
          <p:nvPr/>
        </p:nvSpPr>
        <p:spPr bwMode="auto">
          <a:xfrm>
            <a:off x="1495761" y="3366537"/>
            <a:ext cx="577850" cy="196272"/>
          </a:xfrm>
          <a:prstGeom prst="rect">
            <a:avLst/>
          </a:prstGeom>
          <a:noFill/>
          <a:ln w="28575">
            <a:solidFill>
              <a:srgbClr val="0067AC"/>
            </a:solid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000" b="1" i="0" u="none" strike="noStrike" cap="none" normalizeH="0" baseline="0" smtClean="0">
              <a:ln>
                <a:noFill/>
              </a:ln>
              <a:solidFill>
                <a:schemeClr val="bg1"/>
              </a:solidFill>
              <a:effectLst/>
              <a:latin typeface="Arial" charset="0"/>
            </a:endParaRPr>
          </a:p>
        </p:txBody>
      </p:sp>
      <p:sp>
        <p:nvSpPr>
          <p:cNvPr id="16" name="矩形 15"/>
          <p:cNvSpPr/>
          <p:nvPr/>
        </p:nvSpPr>
        <p:spPr bwMode="auto">
          <a:xfrm>
            <a:off x="2431048" y="5384800"/>
            <a:ext cx="901700" cy="203200"/>
          </a:xfrm>
          <a:prstGeom prst="rect">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000" b="1" i="0" u="none" strike="noStrike" cap="none" normalizeH="0" baseline="0" smtClean="0">
              <a:ln>
                <a:noFill/>
              </a:ln>
              <a:solidFill>
                <a:schemeClr val="bg1"/>
              </a:solidFill>
              <a:effectLst/>
              <a:latin typeface="Arial" charset="0"/>
            </a:endParaRPr>
          </a:p>
        </p:txBody>
      </p:sp>
      <p:sp>
        <p:nvSpPr>
          <p:cNvPr id="17" name="矩形 16"/>
          <p:cNvSpPr/>
          <p:nvPr/>
        </p:nvSpPr>
        <p:spPr bwMode="auto">
          <a:xfrm>
            <a:off x="5099765" y="5599952"/>
            <a:ext cx="901700" cy="471225"/>
          </a:xfrm>
          <a:prstGeom prst="rect">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000" b="1" i="0" u="none" strike="noStrike" cap="none" normalizeH="0" baseline="0" smtClean="0">
              <a:ln>
                <a:noFill/>
              </a:ln>
              <a:solidFill>
                <a:schemeClr val="bg1"/>
              </a:solidFill>
              <a:effectLst/>
              <a:latin typeface="Arial" charset="0"/>
            </a:endParaRPr>
          </a:p>
        </p:txBody>
      </p:sp>
      <p:sp>
        <p:nvSpPr>
          <p:cNvPr id="18" name="矩形 17"/>
          <p:cNvSpPr/>
          <p:nvPr/>
        </p:nvSpPr>
        <p:spPr bwMode="auto">
          <a:xfrm>
            <a:off x="1262504" y="5835565"/>
            <a:ext cx="7156593" cy="279486"/>
          </a:xfrm>
          <a:prstGeom prst="rect">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000" b="1" i="0" u="none" strike="noStrike" cap="none" normalizeH="0" baseline="0" smtClean="0">
              <a:ln>
                <a:noFill/>
              </a:ln>
              <a:solidFill>
                <a:schemeClr val="bg1"/>
              </a:solidFill>
              <a:effectLst/>
              <a:latin typeface="Arial" charset="0"/>
            </a:endParaRPr>
          </a:p>
        </p:txBody>
      </p:sp>
      <p:sp>
        <p:nvSpPr>
          <p:cNvPr id="19" name="文本框 18"/>
          <p:cNvSpPr txBox="1"/>
          <p:nvPr/>
        </p:nvSpPr>
        <p:spPr>
          <a:xfrm>
            <a:off x="71782" y="5236748"/>
            <a:ext cx="1163605" cy="923330"/>
          </a:xfrm>
          <a:prstGeom prst="rect">
            <a:avLst/>
          </a:prstGeom>
          <a:noFill/>
        </p:spPr>
        <p:txBody>
          <a:bodyPr wrap="square" rtlCol="0">
            <a:spAutoFit/>
          </a:bodyPr>
          <a:lstStyle/>
          <a:p>
            <a:pPr algn="l" rtl="0" fontAlgn="base">
              <a:spcBef>
                <a:spcPct val="0"/>
              </a:spcBef>
              <a:spcAft>
                <a:spcPct val="0"/>
              </a:spcAft>
            </a:pPr>
            <a:r>
              <a:rPr kumimoji="1" lang="zh-CN" altLang="en-US" sz="1800" dirty="0" smtClean="0">
                <a:solidFill>
                  <a:srgbClr val="FF0000"/>
                </a:solidFill>
                <a:latin typeface="SimHei" charset="-122"/>
                <a:ea typeface="SimHei" charset="-122"/>
                <a:cs typeface="SimHei" charset="-122"/>
              </a:rPr>
              <a:t>多</a:t>
            </a:r>
            <a:r>
              <a:rPr kumimoji="1" lang="zh-CN" altLang="en-US" sz="1800" smtClean="0">
                <a:solidFill>
                  <a:srgbClr val="FF0000"/>
                </a:solidFill>
                <a:latin typeface="SimHei" charset="-122"/>
                <a:ea typeface="SimHei" charset="-122"/>
                <a:cs typeface="SimHei" charset="-122"/>
              </a:rPr>
              <a:t>模态环境更适合语义组合</a:t>
            </a:r>
            <a:endParaRPr kumimoji="1" lang="zh-CN" altLang="en-US" sz="1800" dirty="0">
              <a:solidFill>
                <a:srgbClr val="FF0000"/>
              </a:solidFill>
              <a:latin typeface="SimHei" charset="-122"/>
              <a:ea typeface="SimHei" charset="-122"/>
              <a:cs typeface="SimHei" charset="-122"/>
            </a:endParaRPr>
          </a:p>
        </p:txBody>
      </p:sp>
      <p:sp>
        <p:nvSpPr>
          <p:cNvPr id="21" name="文本框 20"/>
          <p:cNvSpPr txBox="1"/>
          <p:nvPr/>
        </p:nvSpPr>
        <p:spPr>
          <a:xfrm>
            <a:off x="8319514" y="6335075"/>
            <a:ext cx="736600" cy="307777"/>
          </a:xfrm>
          <a:prstGeom prst="rect">
            <a:avLst/>
          </a:prstGeom>
          <a:noFill/>
        </p:spPr>
        <p:txBody>
          <a:bodyPr wrap="square" rtlCol="0">
            <a:spAutoFit/>
          </a:bodyPr>
          <a:lstStyle/>
          <a:p>
            <a:r>
              <a:rPr kumimoji="1" lang="en-US" altLang="zh-CN" b="1" dirty="0" smtClean="0">
                <a:latin typeface="SimHei" charset="-122"/>
                <a:ea typeface="SimHei" charset="-122"/>
                <a:cs typeface="SimHei" charset="-122"/>
              </a:rPr>
              <a:t>27/30</a:t>
            </a:r>
            <a:endParaRPr kumimoji="1" lang="zh-CN" altLang="en-US" b="1" dirty="0">
              <a:latin typeface="SimHei" charset="-122"/>
              <a:ea typeface="SimHei" charset="-122"/>
              <a:cs typeface="SimHei" charset="-122"/>
            </a:endParaRPr>
          </a:p>
        </p:txBody>
      </p:sp>
    </p:spTree>
    <p:extLst>
      <p:ext uri="{BB962C8B-B14F-4D97-AF65-F5344CB8AC3E}">
        <p14:creationId xmlns:p14="http://schemas.microsoft.com/office/powerpoint/2010/main" val="326668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linds(horizontal)">
                                      <p:cBhvr>
                                        <p:cTn id="24" dur="500"/>
                                        <p:tgtEl>
                                          <p:spTgt spid="15"/>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blinds(horizontal)">
                                      <p:cBhvr>
                                        <p:cTn id="33" dur="500"/>
                                        <p:tgtEl>
                                          <p:spTgt spid="13"/>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blinds(horizontal)">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childTnLst>
                          </p:cTn>
                        </p:par>
                        <p:par>
                          <p:cTn id="53" fill="hold">
                            <p:stCondLst>
                              <p:cond delay="0"/>
                            </p:stCondLst>
                            <p:childTnLst>
                              <p:par>
                                <p:cTn id="54" presetID="3" presetClass="entr" presetSubtype="1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blinds(horizontal)">
                                      <p:cBhvr>
                                        <p:cTn id="5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animBg="1"/>
      <p:bldP spid="9" grpId="0" animBg="1"/>
      <p:bldP spid="10" grpId="0"/>
      <p:bldP spid="11" grpId="0"/>
      <p:bldP spid="12" grpId="0" animBg="1"/>
      <p:bldP spid="13" grpId="0" animBg="1"/>
      <p:bldP spid="14" grpId="0" animBg="1"/>
      <p:bldP spid="15" grpId="0" animBg="1"/>
      <p:bldP spid="16" grpId="0" animBg="1"/>
      <p:bldP spid="17" grpId="0" animBg="1"/>
      <p:bldP spid="18" grpId="0" animBg="1"/>
      <p:bldP spid="1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5"/>
          <p:cNvPicPr>
            <a:picLocks noChangeAspect="1"/>
          </p:cNvPicPr>
          <p:nvPr/>
        </p:nvPicPr>
        <p:blipFill rotWithShape="1">
          <a:blip r:embed="rId2">
            <a:extLst>
              <a:ext uri="{28A0092B-C50C-407E-A947-70E740481C1C}">
                <a14:useLocalDpi xmlns:a14="http://schemas.microsoft.com/office/drawing/2010/main" val="0"/>
              </a:ext>
            </a:extLst>
          </a:blip>
          <a:srcRect b="43654"/>
          <a:stretch/>
        </p:blipFill>
        <p:spPr>
          <a:xfrm>
            <a:off x="128588" y="1541905"/>
            <a:ext cx="9031660" cy="4437120"/>
          </a:xfrm>
          <a:prstGeom prst="rect">
            <a:avLst/>
          </a:prstGeom>
        </p:spPr>
      </p:pic>
      <p:sp>
        <p:nvSpPr>
          <p:cNvPr id="3" name="矩形 2"/>
          <p:cNvSpPr/>
          <p:nvPr/>
        </p:nvSpPr>
        <p:spPr>
          <a:xfrm>
            <a:off x="128588" y="731337"/>
            <a:ext cx="8240829" cy="461665"/>
          </a:xfrm>
          <a:prstGeom prst="rect">
            <a:avLst/>
          </a:prstGeom>
        </p:spPr>
        <p:txBody>
          <a:bodyPr wrap="square">
            <a:spAutoFit/>
          </a:bodyPr>
          <a:lstStyle/>
          <a:p>
            <a:pPr marL="342900" indent="-342900" algn="l">
              <a:buClr>
                <a:schemeClr val="tx1"/>
              </a:buClr>
              <a:buSzPct val="70000"/>
              <a:buFont typeface="Wingdings" charset="2"/>
              <a:buChar char="u"/>
            </a:pPr>
            <a:r>
              <a:rPr kumimoji="1" lang="zh-CN" altLang="en-US" sz="2400" b="1" dirty="0" smtClean="0">
                <a:solidFill>
                  <a:schemeClr val="tx1"/>
                </a:solidFill>
                <a:latin typeface="SimHei" charset="-122"/>
                <a:ea typeface="SimHei" charset="-122"/>
                <a:cs typeface="SimHei" charset="-122"/>
              </a:rPr>
              <a:t>不同模态中</a:t>
            </a:r>
            <a:r>
              <a:rPr kumimoji="1" lang="en-US" altLang="zh-CN" sz="2400" b="1" dirty="0" smtClean="0">
                <a:solidFill>
                  <a:schemeClr val="tx1"/>
                </a:solidFill>
                <a:latin typeface="Times New Roman" charset="0"/>
                <a:ea typeface="Times New Roman" charset="0"/>
                <a:cs typeface="Times New Roman" charset="0"/>
              </a:rPr>
              <a:t>man</a:t>
            </a:r>
            <a:r>
              <a:rPr kumimoji="1" lang="zh-CN" altLang="en-US" sz="2400" b="1" dirty="0" smtClean="0">
                <a:solidFill>
                  <a:schemeClr val="tx1"/>
                </a:solidFill>
                <a:latin typeface="SimHei" charset="-122"/>
                <a:ea typeface="SimHei" charset="-122"/>
                <a:cs typeface="SimHei" charset="-122"/>
              </a:rPr>
              <a:t>和</a:t>
            </a:r>
            <a:r>
              <a:rPr kumimoji="1" lang="en-US" altLang="zh-CN" sz="2400" b="1" dirty="0" smtClean="0">
                <a:solidFill>
                  <a:schemeClr val="tx1"/>
                </a:solidFill>
                <a:latin typeface="Times New Roman" charset="0"/>
                <a:ea typeface="Times New Roman" charset="0"/>
                <a:cs typeface="Times New Roman" charset="0"/>
              </a:rPr>
              <a:t>old-man</a:t>
            </a:r>
            <a:r>
              <a:rPr kumimoji="1" lang="zh-CN" altLang="en-US" sz="2400" b="1" dirty="0" smtClean="0">
                <a:solidFill>
                  <a:schemeClr val="tx1"/>
                </a:solidFill>
                <a:latin typeface="SimHei" charset="-122"/>
                <a:ea typeface="SimHei" charset="-122"/>
                <a:cs typeface="SimHei" charset="-122"/>
              </a:rPr>
              <a:t>在脑成分语义空间中的属性值</a:t>
            </a:r>
            <a:endParaRPr kumimoji="1" lang="zh-CN" altLang="en-US" sz="2400" b="1" dirty="0">
              <a:solidFill>
                <a:schemeClr val="tx1"/>
              </a:solidFill>
              <a:latin typeface="SimHei" charset="-122"/>
              <a:ea typeface="SimHei" charset="-122"/>
              <a:cs typeface="SimHei" charset="-122"/>
            </a:endParaRPr>
          </a:p>
        </p:txBody>
      </p:sp>
      <p:cxnSp>
        <p:nvCxnSpPr>
          <p:cNvPr id="4" name="直线箭头连接符 3"/>
          <p:cNvCxnSpPr/>
          <p:nvPr/>
        </p:nvCxnSpPr>
        <p:spPr bwMode="auto">
          <a:xfrm>
            <a:off x="1058942" y="2845981"/>
            <a:ext cx="914400" cy="914400"/>
          </a:xfrm>
          <a:prstGeom prst="straightConnector1">
            <a:avLst/>
          </a:prstGeom>
          <a:solidFill>
            <a:schemeClr val="bg2"/>
          </a:solidFill>
          <a:ln>
            <a:noFill/>
            <a:tailEnd type="triangle"/>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矩形 4"/>
          <p:cNvSpPr/>
          <p:nvPr/>
        </p:nvSpPr>
        <p:spPr bwMode="auto">
          <a:xfrm>
            <a:off x="1224322" y="1537547"/>
            <a:ext cx="2485673" cy="293815"/>
          </a:xfrm>
          <a:prstGeom prst="rect">
            <a:avLst/>
          </a:prstGeom>
          <a:noFill/>
          <a:ln w="28575">
            <a:solidFill>
              <a:srgbClr val="FF0000"/>
            </a:solidFill>
            <a:prstDash val="dash"/>
          </a:ln>
          <a:effectLs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000" b="1" i="0" u="none" strike="noStrike" cap="none" normalizeH="0" baseline="0" smtClean="0">
              <a:ln>
                <a:noFill/>
              </a:ln>
              <a:solidFill>
                <a:schemeClr val="bg1"/>
              </a:solidFill>
              <a:effectLst/>
              <a:latin typeface="Arial" charset="0"/>
            </a:endParaRPr>
          </a:p>
        </p:txBody>
      </p:sp>
      <p:sp>
        <p:nvSpPr>
          <p:cNvPr id="6" name="矩形 5"/>
          <p:cNvSpPr/>
          <p:nvPr/>
        </p:nvSpPr>
        <p:spPr bwMode="auto">
          <a:xfrm>
            <a:off x="3745438" y="1553590"/>
            <a:ext cx="4369862" cy="277071"/>
          </a:xfrm>
          <a:prstGeom prst="rect">
            <a:avLst/>
          </a:prstGeom>
          <a:noFill/>
          <a:ln w="28575">
            <a:solidFill>
              <a:srgbClr val="FFFF00"/>
            </a:solidFill>
            <a:prstDash val="dash"/>
          </a:ln>
          <a:effectLs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000" b="1" i="0" u="none" strike="noStrike" cap="none" normalizeH="0" baseline="0" smtClean="0">
              <a:ln>
                <a:noFill/>
              </a:ln>
              <a:solidFill>
                <a:schemeClr val="bg1"/>
              </a:solidFill>
              <a:effectLst/>
              <a:latin typeface="Arial" charset="0"/>
            </a:endParaRPr>
          </a:p>
        </p:txBody>
      </p:sp>
      <p:grpSp>
        <p:nvGrpSpPr>
          <p:cNvPr id="7" name="组 6"/>
          <p:cNvGrpSpPr/>
          <p:nvPr/>
        </p:nvGrpSpPr>
        <p:grpSpPr>
          <a:xfrm>
            <a:off x="5393488" y="1894636"/>
            <a:ext cx="913342" cy="2040631"/>
            <a:chOff x="5496804" y="1862933"/>
            <a:chExt cx="913342" cy="2736913"/>
          </a:xfrm>
        </p:grpSpPr>
        <p:sp>
          <p:nvSpPr>
            <p:cNvPr id="8" name="文本框 7"/>
            <p:cNvSpPr txBox="1"/>
            <p:nvPr/>
          </p:nvSpPr>
          <p:spPr>
            <a:xfrm>
              <a:off x="6020296" y="4261292"/>
              <a:ext cx="389850" cy="338554"/>
            </a:xfrm>
            <a:prstGeom prst="rect">
              <a:avLst/>
            </a:prstGeom>
            <a:noFill/>
          </p:spPr>
          <p:txBody>
            <a:bodyPr wrap="none" rtlCol="0">
              <a:spAutoFit/>
            </a:bodyPr>
            <a:lstStyle/>
            <a:p>
              <a:pPr algn="l" rtl="0" fontAlgn="base">
                <a:spcBef>
                  <a:spcPct val="0"/>
                </a:spcBef>
                <a:spcAft>
                  <a:spcPct val="0"/>
                </a:spcAft>
              </a:pPr>
              <a:r>
                <a:rPr kumimoji="1" lang="zh-CN" altLang="en-US" sz="1600" b="0" dirty="0" smtClean="0">
                  <a:solidFill>
                    <a:srgbClr val="FF0000"/>
                  </a:solidFill>
                  <a:latin typeface="SimHei" charset="-122"/>
                  <a:ea typeface="SimHei" charset="-122"/>
                  <a:cs typeface="SimHei" charset="-122"/>
                </a:rPr>
                <a:t>长</a:t>
              </a:r>
              <a:endParaRPr kumimoji="1" lang="zh-CN" altLang="en-US" sz="1600" b="0" dirty="0">
                <a:solidFill>
                  <a:srgbClr val="FF0000"/>
                </a:solidFill>
                <a:latin typeface="SimHei" charset="-122"/>
                <a:ea typeface="SimHei" charset="-122"/>
                <a:cs typeface="SimHei" charset="-122"/>
              </a:endParaRPr>
            </a:p>
          </p:txBody>
        </p:sp>
        <p:sp>
          <p:nvSpPr>
            <p:cNvPr id="9" name="文本框 8"/>
            <p:cNvSpPr txBox="1"/>
            <p:nvPr/>
          </p:nvSpPr>
          <p:spPr>
            <a:xfrm>
              <a:off x="5496804" y="4224370"/>
              <a:ext cx="595035" cy="338554"/>
            </a:xfrm>
            <a:prstGeom prst="rect">
              <a:avLst/>
            </a:prstGeom>
            <a:noFill/>
          </p:spPr>
          <p:txBody>
            <a:bodyPr wrap="none" rtlCol="0">
              <a:spAutoFit/>
            </a:bodyPr>
            <a:lstStyle/>
            <a:p>
              <a:pPr algn="l" rtl="0" fontAlgn="base">
                <a:spcBef>
                  <a:spcPct val="0"/>
                </a:spcBef>
                <a:spcAft>
                  <a:spcPct val="0"/>
                </a:spcAft>
              </a:pPr>
              <a:r>
                <a:rPr kumimoji="1" lang="zh-CN" altLang="en-US" sz="1600" b="0" dirty="0" smtClean="0">
                  <a:solidFill>
                    <a:srgbClr val="FF0000"/>
                  </a:solidFill>
                  <a:latin typeface="SimHei" charset="-122"/>
                  <a:ea typeface="SimHei" charset="-122"/>
                  <a:cs typeface="SimHei" charset="-122"/>
                </a:rPr>
                <a:t>时间</a:t>
              </a:r>
              <a:endParaRPr kumimoji="1" lang="zh-CN" altLang="en-US" sz="1600" b="0" dirty="0">
                <a:solidFill>
                  <a:srgbClr val="FF0000"/>
                </a:solidFill>
                <a:latin typeface="SimHei" charset="-122"/>
                <a:ea typeface="SimHei" charset="-122"/>
                <a:cs typeface="SimHei" charset="-122"/>
              </a:endParaRPr>
            </a:p>
          </p:txBody>
        </p:sp>
        <p:sp>
          <p:nvSpPr>
            <p:cNvPr id="10" name="矩形 9"/>
            <p:cNvSpPr/>
            <p:nvPr/>
          </p:nvSpPr>
          <p:spPr bwMode="auto">
            <a:xfrm>
              <a:off x="5783886" y="1862933"/>
              <a:ext cx="307954" cy="2455442"/>
            </a:xfrm>
            <a:prstGeom prst="rect">
              <a:avLst/>
            </a:prstGeom>
            <a:noFill/>
            <a:ln w="28575">
              <a:solidFill>
                <a:srgbClr val="FF0000"/>
              </a:solidFill>
              <a:prstDash val="sysDash"/>
            </a:ln>
            <a:effectLs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000" b="1" i="0" u="none" strike="noStrike" cap="none" normalizeH="0" baseline="0" smtClean="0">
                <a:ln>
                  <a:noFill/>
                </a:ln>
                <a:solidFill>
                  <a:schemeClr val="bg1"/>
                </a:solidFill>
                <a:effectLst/>
                <a:latin typeface="Arial" charset="0"/>
              </a:endParaRPr>
            </a:p>
          </p:txBody>
        </p:sp>
        <p:sp>
          <p:nvSpPr>
            <p:cNvPr id="11" name="矩形 10"/>
            <p:cNvSpPr/>
            <p:nvPr/>
          </p:nvSpPr>
          <p:spPr bwMode="auto">
            <a:xfrm>
              <a:off x="6042615" y="1862933"/>
              <a:ext cx="336306" cy="2467746"/>
            </a:xfrm>
            <a:prstGeom prst="rect">
              <a:avLst/>
            </a:prstGeom>
            <a:noFill/>
            <a:ln w="28575">
              <a:solidFill>
                <a:srgbClr val="FF0000"/>
              </a:solidFill>
              <a:prstDash val="sysDash"/>
            </a:ln>
            <a:effectLs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000" b="1" i="0" u="none" strike="noStrike" cap="none" normalizeH="0" baseline="0" smtClean="0">
                <a:ln>
                  <a:noFill/>
                </a:ln>
                <a:solidFill>
                  <a:schemeClr val="bg1"/>
                </a:solidFill>
                <a:effectLst/>
                <a:latin typeface="Arial" charset="0"/>
              </a:endParaRPr>
            </a:p>
          </p:txBody>
        </p:sp>
      </p:grpSp>
      <p:pic>
        <p:nvPicPr>
          <p:cNvPr id="13" name="内容占位符 5"/>
          <p:cNvPicPr>
            <a:picLocks noChangeAspect="1"/>
          </p:cNvPicPr>
          <p:nvPr/>
        </p:nvPicPr>
        <p:blipFill rotWithShape="1">
          <a:blip r:embed="rId2">
            <a:extLst>
              <a:ext uri="{28A0092B-C50C-407E-A947-70E740481C1C}">
                <a14:useLocalDpi xmlns:a14="http://schemas.microsoft.com/office/drawing/2010/main" val="0"/>
              </a:ext>
            </a:extLst>
          </a:blip>
          <a:srcRect t="83105"/>
          <a:stretch/>
        </p:blipFill>
        <p:spPr>
          <a:xfrm>
            <a:off x="128588" y="5875025"/>
            <a:ext cx="9011528" cy="1001468"/>
          </a:xfrm>
          <a:prstGeom prst="rect">
            <a:avLst/>
          </a:prstGeom>
        </p:spPr>
      </p:pic>
      <p:grpSp>
        <p:nvGrpSpPr>
          <p:cNvPr id="14" name="组 13"/>
          <p:cNvGrpSpPr/>
          <p:nvPr/>
        </p:nvGrpSpPr>
        <p:grpSpPr>
          <a:xfrm>
            <a:off x="759274" y="4082717"/>
            <a:ext cx="2444744" cy="1944271"/>
            <a:chOff x="759274" y="4208541"/>
            <a:chExt cx="2444744" cy="1970845"/>
          </a:xfrm>
        </p:grpSpPr>
        <p:sp>
          <p:nvSpPr>
            <p:cNvPr id="15" name="文本框 14"/>
            <p:cNvSpPr txBox="1"/>
            <p:nvPr/>
          </p:nvSpPr>
          <p:spPr>
            <a:xfrm>
              <a:off x="759274" y="5939694"/>
              <a:ext cx="595035" cy="239692"/>
            </a:xfrm>
            <a:prstGeom prst="rect">
              <a:avLst/>
            </a:prstGeom>
            <a:noFill/>
          </p:spPr>
          <p:txBody>
            <a:bodyPr wrap="none" rtlCol="0">
              <a:spAutoFit/>
            </a:bodyPr>
            <a:lstStyle/>
            <a:p>
              <a:pPr algn="l" rtl="0" fontAlgn="base">
                <a:spcBef>
                  <a:spcPct val="0"/>
                </a:spcBef>
                <a:spcAft>
                  <a:spcPct val="0"/>
                </a:spcAft>
              </a:pPr>
              <a:r>
                <a:rPr kumimoji="1" lang="zh-CN" altLang="en-US" sz="1600" b="0" dirty="0" smtClean="0">
                  <a:solidFill>
                    <a:srgbClr val="FF0000"/>
                  </a:solidFill>
                  <a:latin typeface="SimHei" charset="-122"/>
                  <a:ea typeface="SimHei" charset="-122"/>
                  <a:cs typeface="SimHei" charset="-122"/>
                </a:rPr>
                <a:t>模式</a:t>
              </a:r>
              <a:endParaRPr kumimoji="1" lang="zh-CN" altLang="en-US" sz="1600" b="0" dirty="0">
                <a:solidFill>
                  <a:srgbClr val="FF0000"/>
                </a:solidFill>
                <a:latin typeface="SimHei" charset="-122"/>
                <a:ea typeface="SimHei" charset="-122"/>
                <a:cs typeface="SimHei" charset="-122"/>
              </a:endParaRPr>
            </a:p>
          </p:txBody>
        </p:sp>
        <p:sp>
          <p:nvSpPr>
            <p:cNvPr id="16" name="文本框 15"/>
            <p:cNvSpPr txBox="1"/>
            <p:nvPr/>
          </p:nvSpPr>
          <p:spPr>
            <a:xfrm>
              <a:off x="2608983" y="5927974"/>
              <a:ext cx="595035" cy="239692"/>
            </a:xfrm>
            <a:prstGeom prst="rect">
              <a:avLst/>
            </a:prstGeom>
            <a:noFill/>
          </p:spPr>
          <p:txBody>
            <a:bodyPr wrap="none" rtlCol="0">
              <a:spAutoFit/>
            </a:bodyPr>
            <a:lstStyle/>
            <a:p>
              <a:pPr algn="l" rtl="0" fontAlgn="base">
                <a:spcBef>
                  <a:spcPct val="0"/>
                </a:spcBef>
                <a:spcAft>
                  <a:spcPct val="0"/>
                </a:spcAft>
              </a:pPr>
              <a:r>
                <a:rPr kumimoji="1" lang="zh-CN" altLang="en-US" sz="1600" b="0" smtClean="0">
                  <a:solidFill>
                    <a:srgbClr val="FF0000"/>
                  </a:solidFill>
                  <a:latin typeface="SimHei" charset="-122"/>
                  <a:ea typeface="SimHei" charset="-122"/>
                  <a:cs typeface="SimHei" charset="-122"/>
                </a:rPr>
                <a:t>重量</a:t>
              </a:r>
              <a:endParaRPr kumimoji="1" lang="zh-CN" altLang="en-US" sz="1600" b="0" dirty="0">
                <a:solidFill>
                  <a:srgbClr val="FF0000"/>
                </a:solidFill>
                <a:latin typeface="SimHei" charset="-122"/>
                <a:ea typeface="SimHei" charset="-122"/>
                <a:cs typeface="SimHei" charset="-122"/>
              </a:endParaRPr>
            </a:p>
          </p:txBody>
        </p:sp>
        <p:sp>
          <p:nvSpPr>
            <p:cNvPr id="17" name="矩形 16"/>
            <p:cNvSpPr/>
            <p:nvPr/>
          </p:nvSpPr>
          <p:spPr bwMode="auto">
            <a:xfrm>
              <a:off x="896921" y="4208541"/>
              <a:ext cx="327401" cy="1770925"/>
            </a:xfrm>
            <a:prstGeom prst="rect">
              <a:avLst/>
            </a:prstGeom>
            <a:noFill/>
            <a:ln w="28575">
              <a:solidFill>
                <a:srgbClr val="FF0000"/>
              </a:solidFill>
              <a:prstDash val="sysDash"/>
            </a:ln>
            <a:effectLs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000" b="1" i="0" u="none" strike="noStrike" cap="none" normalizeH="0" baseline="0" smtClean="0">
                <a:ln>
                  <a:noFill/>
                </a:ln>
                <a:solidFill>
                  <a:schemeClr val="bg1"/>
                </a:solidFill>
                <a:effectLst/>
                <a:latin typeface="Arial" charset="0"/>
              </a:endParaRPr>
            </a:p>
          </p:txBody>
        </p:sp>
        <p:sp>
          <p:nvSpPr>
            <p:cNvPr id="18" name="矩形 17"/>
            <p:cNvSpPr/>
            <p:nvPr/>
          </p:nvSpPr>
          <p:spPr bwMode="auto">
            <a:xfrm>
              <a:off x="2746631" y="4208541"/>
              <a:ext cx="317412" cy="1770923"/>
            </a:xfrm>
            <a:prstGeom prst="rect">
              <a:avLst/>
            </a:prstGeom>
            <a:noFill/>
            <a:ln w="28575">
              <a:solidFill>
                <a:srgbClr val="FF0000"/>
              </a:solidFill>
              <a:prstDash val="sysDash"/>
            </a:ln>
            <a:effectLs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000" b="1" i="0" u="none" strike="noStrike" cap="none" normalizeH="0" baseline="0" smtClean="0">
                <a:ln>
                  <a:noFill/>
                </a:ln>
                <a:solidFill>
                  <a:schemeClr val="bg1"/>
                </a:solidFill>
                <a:effectLst/>
                <a:latin typeface="Arial" charset="0"/>
              </a:endParaRPr>
            </a:p>
          </p:txBody>
        </p:sp>
      </p:grpSp>
      <p:sp>
        <p:nvSpPr>
          <p:cNvPr id="19" name="文本框 18"/>
          <p:cNvSpPr txBox="1"/>
          <p:nvPr/>
        </p:nvSpPr>
        <p:spPr>
          <a:xfrm>
            <a:off x="8319514" y="6335075"/>
            <a:ext cx="736600" cy="307777"/>
          </a:xfrm>
          <a:prstGeom prst="rect">
            <a:avLst/>
          </a:prstGeom>
          <a:noFill/>
        </p:spPr>
        <p:txBody>
          <a:bodyPr wrap="square" rtlCol="0">
            <a:spAutoFit/>
          </a:bodyPr>
          <a:lstStyle/>
          <a:p>
            <a:r>
              <a:rPr kumimoji="1" lang="en-US" altLang="zh-CN" b="1" dirty="0" smtClean="0">
                <a:latin typeface="SimHei" charset="-122"/>
                <a:ea typeface="SimHei" charset="-122"/>
                <a:cs typeface="SimHei" charset="-122"/>
              </a:rPr>
              <a:t>28/30</a:t>
            </a:r>
            <a:endParaRPr kumimoji="1" lang="zh-CN" altLang="en-US" b="1" dirty="0">
              <a:latin typeface="SimHei" charset="-122"/>
              <a:ea typeface="SimHei" charset="-122"/>
              <a:cs typeface="SimHei" charset="-122"/>
            </a:endParaRPr>
          </a:p>
        </p:txBody>
      </p:sp>
    </p:spTree>
    <p:extLst>
      <p:ext uri="{BB962C8B-B14F-4D97-AF65-F5344CB8AC3E}">
        <p14:creationId xmlns:p14="http://schemas.microsoft.com/office/powerpoint/2010/main" val="1347042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 2"/>
          <p:cNvGrpSpPr/>
          <p:nvPr/>
        </p:nvGrpSpPr>
        <p:grpSpPr>
          <a:xfrm>
            <a:off x="114300" y="1177356"/>
            <a:ext cx="9001741" cy="4202787"/>
            <a:chOff x="135414" y="338312"/>
            <a:chExt cx="8998189" cy="4611470"/>
          </a:xfrm>
        </p:grpSpPr>
        <p:sp>
          <p:nvSpPr>
            <p:cNvPr id="10" name="椭圆 9"/>
            <p:cNvSpPr/>
            <p:nvPr/>
          </p:nvSpPr>
          <p:spPr>
            <a:xfrm>
              <a:off x="135414" y="338312"/>
              <a:ext cx="5212135" cy="4611470"/>
            </a:xfrm>
            <a:prstGeom prst="ellipse">
              <a:avLst/>
            </a:prstGeom>
            <a:solidFill>
              <a:srgbClr val="FF6600">
                <a:alpha val="2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050"/>
            </a:p>
          </p:txBody>
        </p:sp>
        <p:sp>
          <p:nvSpPr>
            <p:cNvPr id="11" name="椭圆 10"/>
            <p:cNvSpPr/>
            <p:nvPr/>
          </p:nvSpPr>
          <p:spPr>
            <a:xfrm>
              <a:off x="4160484" y="365654"/>
              <a:ext cx="4888596" cy="4548058"/>
            </a:xfrm>
            <a:prstGeom prst="ellipse">
              <a:avLst/>
            </a:prstGeom>
            <a:solidFill>
              <a:srgbClr val="FF0000">
                <a:alpha val="15000"/>
              </a:srgbClr>
            </a:solidFill>
            <a:ln>
              <a:noFill/>
            </a:ln>
          </p:spPr>
          <p:style>
            <a:lnRef idx="1">
              <a:schemeClr val="accent1"/>
            </a:lnRef>
            <a:fillRef idx="3">
              <a:schemeClr val="accent1"/>
            </a:fillRef>
            <a:effectRef idx="2">
              <a:schemeClr val="accent1"/>
            </a:effectRef>
            <a:fontRef idx="minor">
              <a:schemeClr val="lt1"/>
            </a:fontRef>
          </p:style>
          <p:txBody>
            <a:bodyPr/>
            <a:lstStyle/>
            <a:p>
              <a:endParaRPr lang="zh-CN" altLang="en-US" sz="1050"/>
            </a:p>
          </p:txBody>
        </p:sp>
        <p:sp>
          <p:nvSpPr>
            <p:cNvPr id="13" name="文本框 12"/>
            <p:cNvSpPr txBox="1"/>
            <p:nvPr/>
          </p:nvSpPr>
          <p:spPr>
            <a:xfrm>
              <a:off x="2373872" y="433115"/>
              <a:ext cx="844291" cy="369332"/>
            </a:xfrm>
            <a:prstGeom prst="rect">
              <a:avLst/>
            </a:prstGeom>
            <a:noFill/>
          </p:spPr>
          <p:txBody>
            <a:bodyPr wrap="square" rtlCol="0">
              <a:spAutoFit/>
            </a:bodyPr>
            <a:lstStyle/>
            <a:p>
              <a:r>
                <a:rPr kumimoji="1" lang="en-US" altLang="zh-CN" sz="1800" b="1" dirty="0" smtClean="0"/>
                <a:t>NLP</a:t>
              </a:r>
              <a:endParaRPr kumimoji="1" lang="zh-CN" altLang="en-US" sz="1800" b="1" dirty="0"/>
            </a:p>
          </p:txBody>
        </p:sp>
        <p:sp>
          <p:nvSpPr>
            <p:cNvPr id="14" name="文本框 13"/>
            <p:cNvSpPr txBox="1"/>
            <p:nvPr/>
          </p:nvSpPr>
          <p:spPr>
            <a:xfrm>
              <a:off x="1581378" y="784869"/>
              <a:ext cx="1069494" cy="954107"/>
            </a:xfrm>
            <a:prstGeom prst="rect">
              <a:avLst/>
            </a:prstGeom>
            <a:noFill/>
          </p:spPr>
          <p:txBody>
            <a:bodyPr wrap="square" rtlCol="0">
              <a:spAutoFit/>
            </a:bodyPr>
            <a:lstStyle/>
            <a:p>
              <a:r>
                <a:rPr kumimoji="1" lang="en-US" altLang="zh-CN" dirty="0"/>
                <a:t>n</a:t>
              </a:r>
              <a:r>
                <a:rPr kumimoji="1" lang="en-US" altLang="zh-CN" dirty="0" smtClean="0"/>
                <a:t>amed</a:t>
              </a:r>
              <a:r>
                <a:rPr kumimoji="1" lang="zh-CN" altLang="en-US" dirty="0" smtClean="0"/>
                <a:t> </a:t>
              </a:r>
              <a:r>
                <a:rPr kumimoji="1" lang="en-US" altLang="zh-CN" dirty="0" smtClean="0"/>
                <a:t>entity</a:t>
              </a:r>
              <a:r>
                <a:rPr kumimoji="1" lang="zh-CN" altLang="en-US" dirty="0" smtClean="0"/>
                <a:t> </a:t>
              </a:r>
              <a:endParaRPr kumimoji="1" lang="en-US" altLang="zh-CN" dirty="0" smtClean="0"/>
            </a:p>
            <a:p>
              <a:r>
                <a:rPr kumimoji="1" lang="en-US" altLang="zh-CN" dirty="0" smtClean="0"/>
                <a:t>recognition</a:t>
              </a:r>
              <a:r>
                <a:rPr kumimoji="1" lang="zh-CN" altLang="en-US" dirty="0" smtClean="0"/>
                <a:t> </a:t>
              </a:r>
              <a:r>
                <a:rPr kumimoji="1" lang="en-US" altLang="zh-CN" dirty="0" smtClean="0"/>
                <a:t>(NER)</a:t>
              </a:r>
              <a:endParaRPr kumimoji="1" lang="zh-CN" altLang="en-US" dirty="0"/>
            </a:p>
          </p:txBody>
        </p:sp>
        <p:sp>
          <p:nvSpPr>
            <p:cNvPr id="15" name="文本框 14"/>
            <p:cNvSpPr txBox="1"/>
            <p:nvPr/>
          </p:nvSpPr>
          <p:spPr>
            <a:xfrm>
              <a:off x="749822" y="1125906"/>
              <a:ext cx="922374" cy="954107"/>
            </a:xfrm>
            <a:prstGeom prst="rect">
              <a:avLst/>
            </a:prstGeom>
            <a:noFill/>
          </p:spPr>
          <p:txBody>
            <a:bodyPr wrap="square" rtlCol="0">
              <a:spAutoFit/>
            </a:bodyPr>
            <a:lstStyle/>
            <a:p>
              <a:r>
                <a:rPr kumimoji="1" lang="en-US" altLang="zh-CN" dirty="0"/>
                <a:t>p</a:t>
              </a:r>
              <a:r>
                <a:rPr kumimoji="1" lang="en-US" altLang="zh-CN" dirty="0" smtClean="0"/>
                <a:t>art-of-speech</a:t>
              </a:r>
              <a:r>
                <a:rPr kumimoji="1" lang="zh-CN" altLang="en-US" dirty="0" smtClean="0"/>
                <a:t> </a:t>
              </a:r>
              <a:endParaRPr kumimoji="1" lang="en-US" altLang="zh-CN" dirty="0" smtClean="0"/>
            </a:p>
            <a:p>
              <a:r>
                <a:rPr kumimoji="1" lang="en-US" altLang="zh-CN" dirty="0" smtClean="0"/>
                <a:t>Tagging(POS)</a:t>
              </a:r>
              <a:endParaRPr kumimoji="1" lang="zh-CN" altLang="en-US" dirty="0"/>
            </a:p>
          </p:txBody>
        </p:sp>
        <p:sp>
          <p:nvSpPr>
            <p:cNvPr id="16" name="文本框 15"/>
            <p:cNvSpPr txBox="1"/>
            <p:nvPr/>
          </p:nvSpPr>
          <p:spPr>
            <a:xfrm>
              <a:off x="263122" y="2700920"/>
              <a:ext cx="1009793" cy="523220"/>
            </a:xfrm>
            <a:prstGeom prst="rect">
              <a:avLst/>
            </a:prstGeom>
            <a:noFill/>
          </p:spPr>
          <p:txBody>
            <a:bodyPr wrap="square" rtlCol="0">
              <a:spAutoFit/>
            </a:bodyPr>
            <a:lstStyle/>
            <a:p>
              <a:r>
                <a:rPr kumimoji="1" lang="en-US" altLang="zh-CN" dirty="0"/>
                <a:t>s</a:t>
              </a:r>
              <a:r>
                <a:rPr kumimoji="1" lang="en-US" altLang="zh-CN" dirty="0" smtClean="0"/>
                <a:t>yntactic</a:t>
              </a:r>
              <a:r>
                <a:rPr kumimoji="1" lang="zh-CN" altLang="en-US" dirty="0" smtClean="0"/>
                <a:t> </a:t>
              </a:r>
              <a:r>
                <a:rPr kumimoji="1" lang="en-US" altLang="zh-CN" dirty="0" smtClean="0"/>
                <a:t>parsing</a:t>
              </a:r>
              <a:endParaRPr kumimoji="1" lang="zh-CN" altLang="en-US" dirty="0"/>
            </a:p>
          </p:txBody>
        </p:sp>
        <p:sp>
          <p:nvSpPr>
            <p:cNvPr id="17" name="文本框 16"/>
            <p:cNvSpPr txBox="1"/>
            <p:nvPr/>
          </p:nvSpPr>
          <p:spPr>
            <a:xfrm>
              <a:off x="352693" y="3237651"/>
              <a:ext cx="1733956" cy="523220"/>
            </a:xfrm>
            <a:prstGeom prst="rect">
              <a:avLst/>
            </a:prstGeom>
            <a:noFill/>
          </p:spPr>
          <p:txBody>
            <a:bodyPr wrap="square" rtlCol="0">
              <a:spAutoFit/>
            </a:bodyPr>
            <a:lstStyle/>
            <a:p>
              <a:r>
                <a:rPr kumimoji="1" lang="en-US" altLang="zh-CN" dirty="0" err="1"/>
                <a:t>c</a:t>
              </a:r>
              <a:r>
                <a:rPr kumimoji="1" lang="en-US" altLang="zh-CN" dirty="0" err="1" smtClean="0"/>
                <a:t>oreference</a:t>
              </a:r>
              <a:r>
                <a:rPr kumimoji="1" lang="zh-CN" altLang="en-US" dirty="0" smtClean="0"/>
                <a:t> </a:t>
              </a:r>
              <a:r>
                <a:rPr kumimoji="1" lang="en-US" altLang="zh-CN" dirty="0" smtClean="0"/>
                <a:t>resolution</a:t>
              </a:r>
              <a:endParaRPr kumimoji="1" lang="zh-CN" altLang="en-US" dirty="0"/>
            </a:p>
          </p:txBody>
        </p:sp>
        <p:sp>
          <p:nvSpPr>
            <p:cNvPr id="18" name="文本框 17"/>
            <p:cNvSpPr txBox="1"/>
            <p:nvPr/>
          </p:nvSpPr>
          <p:spPr>
            <a:xfrm>
              <a:off x="1428791" y="3480670"/>
              <a:ext cx="1013178" cy="307777"/>
            </a:xfrm>
            <a:prstGeom prst="rect">
              <a:avLst/>
            </a:prstGeom>
            <a:noFill/>
          </p:spPr>
          <p:txBody>
            <a:bodyPr wrap="square" rtlCol="0">
              <a:spAutoFit/>
            </a:bodyPr>
            <a:lstStyle/>
            <a:p>
              <a:r>
                <a:rPr kumimoji="1" lang="en-US" altLang="zh-CN" dirty="0" smtClean="0"/>
                <a:t>stemming</a:t>
              </a:r>
              <a:endParaRPr kumimoji="1" lang="zh-CN" altLang="en-US" dirty="0"/>
            </a:p>
          </p:txBody>
        </p:sp>
        <p:sp>
          <p:nvSpPr>
            <p:cNvPr id="19" name="文本框 18"/>
            <p:cNvSpPr txBox="1"/>
            <p:nvPr/>
          </p:nvSpPr>
          <p:spPr>
            <a:xfrm>
              <a:off x="1206528" y="2046489"/>
              <a:ext cx="857343" cy="523220"/>
            </a:xfrm>
            <a:prstGeom prst="rect">
              <a:avLst/>
            </a:prstGeom>
            <a:noFill/>
          </p:spPr>
          <p:txBody>
            <a:bodyPr wrap="square" rtlCol="0">
              <a:spAutoFit/>
            </a:bodyPr>
            <a:lstStyle/>
            <a:p>
              <a:r>
                <a:rPr kumimoji="1" lang="en-US" altLang="zh-CN" dirty="0" smtClean="0"/>
                <a:t>lemmatization</a:t>
              </a:r>
              <a:endParaRPr kumimoji="1" lang="zh-CN" altLang="en-US" dirty="0"/>
            </a:p>
          </p:txBody>
        </p:sp>
        <p:sp>
          <p:nvSpPr>
            <p:cNvPr id="20" name="文本框 19"/>
            <p:cNvSpPr txBox="1"/>
            <p:nvPr/>
          </p:nvSpPr>
          <p:spPr>
            <a:xfrm>
              <a:off x="1136472" y="3802480"/>
              <a:ext cx="1854798" cy="307777"/>
            </a:xfrm>
            <a:prstGeom prst="rect">
              <a:avLst/>
            </a:prstGeom>
            <a:noFill/>
          </p:spPr>
          <p:txBody>
            <a:bodyPr wrap="square" rtlCol="0">
              <a:spAutoFit/>
            </a:bodyPr>
            <a:lstStyle/>
            <a:p>
              <a:r>
                <a:rPr kumimoji="1" lang="en-US" altLang="zh-CN" dirty="0"/>
                <a:t>w</a:t>
              </a:r>
              <a:r>
                <a:rPr kumimoji="1" lang="en-US" altLang="zh-CN" dirty="0" smtClean="0"/>
                <a:t>ord</a:t>
              </a:r>
              <a:r>
                <a:rPr kumimoji="1" lang="zh-CN" altLang="en-US" dirty="0" smtClean="0"/>
                <a:t> </a:t>
              </a:r>
              <a:r>
                <a:rPr kumimoji="1" lang="en-US" altLang="zh-CN" dirty="0" smtClean="0"/>
                <a:t>segmentation</a:t>
              </a:r>
              <a:endParaRPr kumimoji="1" lang="zh-CN" altLang="en-US" dirty="0"/>
            </a:p>
          </p:txBody>
        </p:sp>
        <p:sp>
          <p:nvSpPr>
            <p:cNvPr id="21" name="文本框 20"/>
            <p:cNvSpPr txBox="1"/>
            <p:nvPr/>
          </p:nvSpPr>
          <p:spPr>
            <a:xfrm>
              <a:off x="1124123" y="4059246"/>
              <a:ext cx="1096146" cy="523220"/>
            </a:xfrm>
            <a:prstGeom prst="rect">
              <a:avLst/>
            </a:prstGeom>
            <a:noFill/>
          </p:spPr>
          <p:txBody>
            <a:bodyPr wrap="square" rtlCol="0">
              <a:spAutoFit/>
            </a:bodyPr>
            <a:lstStyle/>
            <a:p>
              <a:r>
                <a:rPr kumimoji="1" lang="en-US" altLang="zh-CN" dirty="0"/>
                <a:t>d</a:t>
              </a:r>
              <a:r>
                <a:rPr kumimoji="1" lang="en-US" altLang="zh-CN" dirty="0" smtClean="0"/>
                <a:t>iscourse</a:t>
              </a:r>
              <a:r>
                <a:rPr kumimoji="1" lang="zh-CN" altLang="en-US" dirty="0" smtClean="0"/>
                <a:t> </a:t>
              </a:r>
              <a:r>
                <a:rPr kumimoji="1" lang="en-US" altLang="zh-CN" dirty="0" smtClean="0"/>
                <a:t>analysis</a:t>
              </a:r>
              <a:endParaRPr kumimoji="1" lang="zh-CN" altLang="en-US" dirty="0"/>
            </a:p>
          </p:txBody>
        </p:sp>
        <p:sp>
          <p:nvSpPr>
            <p:cNvPr id="22" name="文本框 21"/>
            <p:cNvSpPr txBox="1"/>
            <p:nvPr/>
          </p:nvSpPr>
          <p:spPr>
            <a:xfrm>
              <a:off x="150893" y="2012965"/>
              <a:ext cx="1055635" cy="523220"/>
            </a:xfrm>
            <a:prstGeom prst="rect">
              <a:avLst/>
            </a:prstGeom>
            <a:noFill/>
          </p:spPr>
          <p:txBody>
            <a:bodyPr wrap="square" rtlCol="0">
              <a:spAutoFit/>
            </a:bodyPr>
            <a:lstStyle/>
            <a:p>
              <a:r>
                <a:rPr kumimoji="1" lang="en-US" altLang="zh-CN" dirty="0"/>
                <a:t>c</a:t>
              </a:r>
              <a:r>
                <a:rPr kumimoji="1" lang="en-US" altLang="zh-CN" dirty="0" smtClean="0"/>
                <a:t>hunk</a:t>
              </a:r>
              <a:r>
                <a:rPr kumimoji="1" lang="zh-CN" altLang="en-US" dirty="0" smtClean="0"/>
                <a:t> </a:t>
              </a:r>
              <a:r>
                <a:rPr kumimoji="1" lang="en-US" altLang="zh-CN" dirty="0" smtClean="0"/>
                <a:t>recognition</a:t>
              </a:r>
              <a:endParaRPr kumimoji="1" lang="zh-CN" altLang="en-US" dirty="0"/>
            </a:p>
          </p:txBody>
        </p:sp>
        <p:sp>
          <p:nvSpPr>
            <p:cNvPr id="23" name="文本框 22"/>
            <p:cNvSpPr txBox="1"/>
            <p:nvPr/>
          </p:nvSpPr>
          <p:spPr>
            <a:xfrm>
              <a:off x="1202125" y="2543909"/>
              <a:ext cx="1154780" cy="523220"/>
            </a:xfrm>
            <a:prstGeom prst="rect">
              <a:avLst/>
            </a:prstGeom>
            <a:noFill/>
          </p:spPr>
          <p:txBody>
            <a:bodyPr wrap="square" rtlCol="0">
              <a:spAutoFit/>
            </a:bodyPr>
            <a:lstStyle/>
            <a:p>
              <a:r>
                <a:rPr kumimoji="1" lang="en-US" altLang="zh-CN" dirty="0"/>
                <a:t>m</a:t>
              </a:r>
              <a:r>
                <a:rPr kumimoji="1" lang="en-US" altLang="zh-CN" dirty="0" smtClean="0"/>
                <a:t>achine</a:t>
              </a:r>
              <a:r>
                <a:rPr kumimoji="1" lang="zh-CN" altLang="en-US" dirty="0" smtClean="0"/>
                <a:t> </a:t>
              </a:r>
              <a:r>
                <a:rPr kumimoji="1" lang="en-US" altLang="zh-CN" dirty="0" smtClean="0"/>
                <a:t>translation</a:t>
              </a:r>
              <a:endParaRPr kumimoji="1" lang="zh-CN" altLang="en-US" dirty="0"/>
            </a:p>
          </p:txBody>
        </p:sp>
        <p:sp>
          <p:nvSpPr>
            <p:cNvPr id="24" name="文本框 23"/>
            <p:cNvSpPr txBox="1"/>
            <p:nvPr/>
          </p:nvSpPr>
          <p:spPr>
            <a:xfrm>
              <a:off x="2153570" y="2218505"/>
              <a:ext cx="896788" cy="523220"/>
            </a:xfrm>
            <a:prstGeom prst="rect">
              <a:avLst/>
            </a:prstGeom>
            <a:noFill/>
          </p:spPr>
          <p:txBody>
            <a:bodyPr wrap="square" rtlCol="0">
              <a:spAutoFit/>
            </a:bodyPr>
            <a:lstStyle/>
            <a:p>
              <a:r>
                <a:rPr kumimoji="1" lang="en-US" altLang="zh-CN" dirty="0" smtClean="0"/>
                <a:t>summarization</a:t>
              </a:r>
              <a:endParaRPr kumimoji="1" lang="zh-CN" altLang="en-US" dirty="0"/>
            </a:p>
          </p:txBody>
        </p:sp>
        <p:sp>
          <p:nvSpPr>
            <p:cNvPr id="25" name="文本框 24"/>
            <p:cNvSpPr txBox="1"/>
            <p:nvPr/>
          </p:nvSpPr>
          <p:spPr>
            <a:xfrm>
              <a:off x="3770700" y="2700920"/>
              <a:ext cx="1022586" cy="523220"/>
            </a:xfrm>
            <a:prstGeom prst="rect">
              <a:avLst/>
            </a:prstGeom>
            <a:noFill/>
          </p:spPr>
          <p:txBody>
            <a:bodyPr wrap="square" rtlCol="0">
              <a:spAutoFit/>
            </a:bodyPr>
            <a:lstStyle/>
            <a:p>
              <a:r>
                <a:rPr kumimoji="1" lang="en-US" altLang="zh-CN" dirty="0"/>
                <a:t>s</a:t>
              </a:r>
              <a:r>
                <a:rPr kumimoji="1" lang="en-US" altLang="zh-CN" dirty="0" smtClean="0"/>
                <a:t>emantic</a:t>
              </a:r>
              <a:r>
                <a:rPr kumimoji="1" lang="zh-CN" altLang="en-US" dirty="0" smtClean="0"/>
                <a:t> </a:t>
              </a:r>
              <a:r>
                <a:rPr kumimoji="1" lang="en-US" altLang="zh-CN" dirty="0" smtClean="0"/>
                <a:t>parsing</a:t>
              </a:r>
              <a:endParaRPr kumimoji="1" lang="zh-CN" altLang="en-US" dirty="0"/>
            </a:p>
          </p:txBody>
        </p:sp>
        <p:sp>
          <p:nvSpPr>
            <p:cNvPr id="26" name="文本框 25"/>
            <p:cNvSpPr txBox="1"/>
            <p:nvPr/>
          </p:nvSpPr>
          <p:spPr>
            <a:xfrm>
              <a:off x="3025652" y="2934868"/>
              <a:ext cx="1062031" cy="523220"/>
            </a:xfrm>
            <a:prstGeom prst="rect">
              <a:avLst/>
            </a:prstGeom>
            <a:noFill/>
          </p:spPr>
          <p:txBody>
            <a:bodyPr wrap="square" rtlCol="0">
              <a:spAutoFit/>
            </a:bodyPr>
            <a:lstStyle/>
            <a:p>
              <a:r>
                <a:rPr kumimoji="1" lang="en-US" altLang="zh-CN" dirty="0"/>
                <a:t>r</a:t>
              </a:r>
              <a:r>
                <a:rPr kumimoji="1" lang="en-US" altLang="zh-CN" dirty="0" smtClean="0"/>
                <a:t>elation</a:t>
              </a:r>
              <a:r>
                <a:rPr kumimoji="1" lang="zh-CN" altLang="en-US" dirty="0" smtClean="0"/>
                <a:t> </a:t>
              </a:r>
              <a:r>
                <a:rPr kumimoji="1" lang="en-US" altLang="zh-CN" dirty="0" smtClean="0"/>
                <a:t>extraction</a:t>
              </a:r>
              <a:endParaRPr kumimoji="1" lang="zh-CN" altLang="en-US" dirty="0"/>
            </a:p>
          </p:txBody>
        </p:sp>
        <p:sp>
          <p:nvSpPr>
            <p:cNvPr id="27" name="文本框 26"/>
            <p:cNvSpPr txBox="1"/>
            <p:nvPr/>
          </p:nvSpPr>
          <p:spPr>
            <a:xfrm>
              <a:off x="1928831" y="2944011"/>
              <a:ext cx="962885" cy="523220"/>
            </a:xfrm>
            <a:prstGeom prst="rect">
              <a:avLst/>
            </a:prstGeom>
            <a:noFill/>
          </p:spPr>
          <p:txBody>
            <a:bodyPr wrap="square" rtlCol="0">
              <a:spAutoFit/>
            </a:bodyPr>
            <a:lstStyle/>
            <a:p>
              <a:r>
                <a:rPr kumimoji="1" lang="en-US" altLang="zh-CN" dirty="0"/>
                <a:t>d</a:t>
              </a:r>
              <a:r>
                <a:rPr kumimoji="1" lang="en-US" altLang="zh-CN" dirty="0" smtClean="0"/>
                <a:t>ialogue</a:t>
              </a:r>
              <a:r>
                <a:rPr kumimoji="1" lang="zh-CN" altLang="en-US" dirty="0" smtClean="0"/>
                <a:t> </a:t>
              </a:r>
              <a:r>
                <a:rPr kumimoji="1" lang="en-US" altLang="zh-CN" dirty="0" smtClean="0"/>
                <a:t>agents</a:t>
              </a:r>
              <a:endParaRPr kumimoji="1" lang="zh-CN" altLang="en-US" dirty="0"/>
            </a:p>
          </p:txBody>
        </p:sp>
        <p:sp>
          <p:nvSpPr>
            <p:cNvPr id="28" name="文本框 27"/>
            <p:cNvSpPr txBox="1"/>
            <p:nvPr/>
          </p:nvSpPr>
          <p:spPr>
            <a:xfrm>
              <a:off x="3805164" y="1860834"/>
              <a:ext cx="1102542" cy="523220"/>
            </a:xfrm>
            <a:prstGeom prst="rect">
              <a:avLst/>
            </a:prstGeom>
            <a:noFill/>
          </p:spPr>
          <p:txBody>
            <a:bodyPr wrap="square" rtlCol="0">
              <a:spAutoFit/>
            </a:bodyPr>
            <a:lstStyle/>
            <a:p>
              <a:r>
                <a:rPr kumimoji="1" lang="en-US" altLang="zh-CN" dirty="0"/>
                <a:t>s</a:t>
              </a:r>
              <a:r>
                <a:rPr kumimoji="1" lang="en-US" altLang="zh-CN" dirty="0" smtClean="0"/>
                <a:t>entiment</a:t>
              </a:r>
              <a:r>
                <a:rPr kumimoji="1" lang="zh-CN" altLang="en-US" dirty="0" smtClean="0"/>
                <a:t> </a:t>
              </a:r>
              <a:r>
                <a:rPr kumimoji="1" lang="en-US" altLang="zh-CN" dirty="0" smtClean="0"/>
                <a:t>analysis</a:t>
              </a:r>
              <a:endParaRPr kumimoji="1" lang="zh-CN" altLang="en-US" dirty="0"/>
            </a:p>
          </p:txBody>
        </p:sp>
        <p:sp>
          <p:nvSpPr>
            <p:cNvPr id="29" name="文本框 28"/>
            <p:cNvSpPr txBox="1"/>
            <p:nvPr/>
          </p:nvSpPr>
          <p:spPr>
            <a:xfrm>
              <a:off x="3591863" y="3873985"/>
              <a:ext cx="1148384" cy="523220"/>
            </a:xfrm>
            <a:prstGeom prst="rect">
              <a:avLst/>
            </a:prstGeom>
            <a:noFill/>
          </p:spPr>
          <p:txBody>
            <a:bodyPr wrap="square" rtlCol="0">
              <a:spAutoFit/>
            </a:bodyPr>
            <a:lstStyle/>
            <a:p>
              <a:r>
                <a:rPr kumimoji="1" lang="en-US" altLang="zh-CN" dirty="0"/>
                <a:t>q</a:t>
              </a:r>
              <a:r>
                <a:rPr kumimoji="1" lang="en-US" altLang="zh-CN" dirty="0" smtClean="0"/>
                <a:t>uestion</a:t>
              </a:r>
              <a:r>
                <a:rPr kumimoji="1" lang="zh-CN" altLang="en-US" dirty="0" smtClean="0"/>
                <a:t> </a:t>
              </a:r>
              <a:r>
                <a:rPr kumimoji="1" lang="en-US" altLang="zh-CN" dirty="0" smtClean="0"/>
                <a:t>answering</a:t>
              </a:r>
              <a:endParaRPr kumimoji="1" lang="zh-CN" altLang="en-US" dirty="0"/>
            </a:p>
          </p:txBody>
        </p:sp>
        <p:sp>
          <p:nvSpPr>
            <p:cNvPr id="30" name="文本框 29"/>
            <p:cNvSpPr txBox="1"/>
            <p:nvPr/>
          </p:nvSpPr>
          <p:spPr>
            <a:xfrm>
              <a:off x="2029696" y="4390490"/>
              <a:ext cx="2266687" cy="523220"/>
            </a:xfrm>
            <a:prstGeom prst="rect">
              <a:avLst/>
            </a:prstGeom>
            <a:noFill/>
          </p:spPr>
          <p:txBody>
            <a:bodyPr wrap="square" rtlCol="0">
              <a:spAutoFit/>
            </a:bodyPr>
            <a:lstStyle/>
            <a:p>
              <a:r>
                <a:rPr kumimoji="1" lang="en-US" altLang="zh-CN" dirty="0"/>
                <a:t>r</a:t>
              </a:r>
              <a:r>
                <a:rPr kumimoji="1" lang="en-US" altLang="zh-CN" dirty="0" smtClean="0"/>
                <a:t>ecognizing</a:t>
              </a:r>
              <a:r>
                <a:rPr kumimoji="1" lang="zh-CN" altLang="en-US" dirty="0" smtClean="0"/>
                <a:t> </a:t>
              </a:r>
              <a:r>
                <a:rPr kumimoji="1" lang="en-US" altLang="zh-CN" dirty="0" smtClean="0"/>
                <a:t>textual</a:t>
              </a:r>
              <a:r>
                <a:rPr kumimoji="1" lang="zh-CN" altLang="en-US" dirty="0"/>
                <a:t> </a:t>
              </a:r>
              <a:r>
                <a:rPr kumimoji="1" lang="en-US" altLang="zh-CN" dirty="0" smtClean="0"/>
                <a:t>entailment</a:t>
              </a:r>
              <a:endParaRPr kumimoji="1" lang="zh-CN" altLang="en-US" dirty="0"/>
            </a:p>
          </p:txBody>
        </p:sp>
        <p:sp>
          <p:nvSpPr>
            <p:cNvPr id="31" name="文本框 30"/>
            <p:cNvSpPr txBox="1"/>
            <p:nvPr/>
          </p:nvSpPr>
          <p:spPr>
            <a:xfrm>
              <a:off x="2851479" y="884383"/>
              <a:ext cx="970348" cy="523220"/>
            </a:xfrm>
            <a:prstGeom prst="rect">
              <a:avLst/>
            </a:prstGeom>
            <a:noFill/>
          </p:spPr>
          <p:txBody>
            <a:bodyPr wrap="square" rtlCol="0">
              <a:spAutoFit/>
            </a:bodyPr>
            <a:lstStyle/>
            <a:p>
              <a:r>
                <a:rPr kumimoji="1" lang="en-US" altLang="zh-CN" dirty="0"/>
                <a:t>t</a:t>
              </a:r>
              <a:r>
                <a:rPr kumimoji="1" lang="en-US" altLang="zh-CN" dirty="0" smtClean="0"/>
                <a:t>extual</a:t>
              </a:r>
              <a:r>
                <a:rPr kumimoji="1" lang="zh-CN" altLang="en-US" dirty="0" smtClean="0"/>
                <a:t> </a:t>
              </a:r>
              <a:r>
                <a:rPr kumimoji="1" lang="en-US" altLang="zh-CN" dirty="0" smtClean="0"/>
                <a:t>similarity</a:t>
              </a:r>
              <a:endParaRPr kumimoji="1" lang="zh-CN" altLang="en-US" dirty="0"/>
            </a:p>
          </p:txBody>
        </p:sp>
        <p:sp>
          <p:nvSpPr>
            <p:cNvPr id="32" name="文本框 31"/>
            <p:cNvSpPr txBox="1"/>
            <p:nvPr/>
          </p:nvSpPr>
          <p:spPr>
            <a:xfrm>
              <a:off x="3395070" y="1394445"/>
              <a:ext cx="1310858" cy="523220"/>
            </a:xfrm>
            <a:prstGeom prst="rect">
              <a:avLst/>
            </a:prstGeom>
            <a:noFill/>
          </p:spPr>
          <p:txBody>
            <a:bodyPr wrap="square" rtlCol="0">
              <a:spAutoFit/>
            </a:bodyPr>
            <a:lstStyle/>
            <a:p>
              <a:r>
                <a:rPr kumimoji="1" lang="en-US" altLang="zh-CN" dirty="0"/>
                <a:t>t</a:t>
              </a:r>
              <a:r>
                <a:rPr kumimoji="1" lang="en-US" altLang="zh-CN" dirty="0" smtClean="0"/>
                <a:t>extual</a:t>
              </a:r>
              <a:r>
                <a:rPr kumimoji="1" lang="zh-CN" altLang="en-US" dirty="0" smtClean="0"/>
                <a:t> </a:t>
              </a:r>
              <a:r>
                <a:rPr kumimoji="1" lang="en-US" altLang="zh-CN" dirty="0" smtClean="0"/>
                <a:t>classification</a:t>
              </a:r>
              <a:endParaRPr kumimoji="1" lang="zh-CN" altLang="en-US" dirty="0"/>
            </a:p>
          </p:txBody>
        </p:sp>
        <p:sp>
          <p:nvSpPr>
            <p:cNvPr id="33" name="文本框 32"/>
            <p:cNvSpPr txBox="1"/>
            <p:nvPr/>
          </p:nvSpPr>
          <p:spPr>
            <a:xfrm>
              <a:off x="2867964" y="3617535"/>
              <a:ext cx="1173970" cy="523220"/>
            </a:xfrm>
            <a:prstGeom prst="rect">
              <a:avLst/>
            </a:prstGeom>
            <a:noFill/>
          </p:spPr>
          <p:txBody>
            <a:bodyPr wrap="square" rtlCol="0">
              <a:spAutoFit/>
            </a:bodyPr>
            <a:lstStyle/>
            <a:p>
              <a:r>
                <a:rPr kumimoji="1" lang="en-US" altLang="zh-CN" dirty="0" smtClean="0"/>
                <a:t>Information</a:t>
              </a:r>
              <a:r>
                <a:rPr kumimoji="1" lang="zh-CN" altLang="en-US" dirty="0" smtClean="0"/>
                <a:t> </a:t>
              </a:r>
              <a:r>
                <a:rPr kumimoji="1" lang="en-US" altLang="zh-CN" dirty="0" smtClean="0"/>
                <a:t>retrieval</a:t>
              </a:r>
              <a:endParaRPr kumimoji="1" lang="zh-CN" altLang="en-US" dirty="0"/>
            </a:p>
          </p:txBody>
        </p:sp>
        <p:sp>
          <p:nvSpPr>
            <p:cNvPr id="34" name="文本框 33"/>
            <p:cNvSpPr txBox="1"/>
            <p:nvPr/>
          </p:nvSpPr>
          <p:spPr>
            <a:xfrm>
              <a:off x="2201867" y="1616604"/>
              <a:ext cx="1274181" cy="523220"/>
            </a:xfrm>
            <a:prstGeom prst="rect">
              <a:avLst/>
            </a:prstGeom>
            <a:noFill/>
          </p:spPr>
          <p:txBody>
            <a:bodyPr wrap="square" rtlCol="0">
              <a:spAutoFit/>
            </a:bodyPr>
            <a:lstStyle/>
            <a:p>
              <a:r>
                <a:rPr kumimoji="1" lang="en-US" altLang="zh-CN" dirty="0"/>
                <a:t>s</a:t>
              </a:r>
              <a:r>
                <a:rPr kumimoji="1" lang="en-US" altLang="zh-CN" dirty="0" smtClean="0"/>
                <a:t>emantic</a:t>
              </a:r>
              <a:r>
                <a:rPr kumimoji="1" lang="zh-CN" altLang="en-US" dirty="0" smtClean="0"/>
                <a:t> </a:t>
              </a:r>
              <a:r>
                <a:rPr kumimoji="1" lang="en-US" altLang="zh-CN" dirty="0" smtClean="0"/>
                <a:t>role</a:t>
              </a:r>
              <a:r>
                <a:rPr kumimoji="1" lang="zh-CN" altLang="en-US" dirty="0" smtClean="0"/>
                <a:t> </a:t>
              </a:r>
              <a:r>
                <a:rPr kumimoji="1" lang="en-US" altLang="zh-CN" dirty="0" smtClean="0"/>
                <a:t>labeling</a:t>
              </a:r>
              <a:endParaRPr kumimoji="1" lang="zh-CN" altLang="en-US" dirty="0"/>
            </a:p>
          </p:txBody>
        </p:sp>
        <p:sp>
          <p:nvSpPr>
            <p:cNvPr id="35" name="文本框 34"/>
            <p:cNvSpPr txBox="1"/>
            <p:nvPr/>
          </p:nvSpPr>
          <p:spPr>
            <a:xfrm>
              <a:off x="3254402" y="2302379"/>
              <a:ext cx="811502" cy="523220"/>
            </a:xfrm>
            <a:prstGeom prst="rect">
              <a:avLst/>
            </a:prstGeom>
            <a:noFill/>
          </p:spPr>
          <p:txBody>
            <a:bodyPr wrap="square" rtlCol="0">
              <a:spAutoFit/>
            </a:bodyPr>
            <a:lstStyle/>
            <a:p>
              <a:r>
                <a:rPr kumimoji="1" lang="en-US" altLang="zh-CN" dirty="0" smtClean="0"/>
                <a:t>AMR</a:t>
              </a:r>
              <a:r>
                <a:rPr kumimoji="1" lang="zh-CN" altLang="en-US" dirty="0" smtClean="0"/>
                <a:t> </a:t>
              </a:r>
              <a:r>
                <a:rPr kumimoji="1" lang="en-US" altLang="zh-CN" dirty="0" smtClean="0"/>
                <a:t>parsing</a:t>
              </a:r>
              <a:endParaRPr kumimoji="1" lang="zh-CN" altLang="en-US" dirty="0"/>
            </a:p>
          </p:txBody>
        </p:sp>
        <p:sp>
          <p:nvSpPr>
            <p:cNvPr id="36" name="文本框 35"/>
            <p:cNvSpPr txBox="1"/>
            <p:nvPr/>
          </p:nvSpPr>
          <p:spPr>
            <a:xfrm>
              <a:off x="5169503" y="673390"/>
              <a:ext cx="2870557" cy="369332"/>
            </a:xfrm>
            <a:prstGeom prst="rect">
              <a:avLst/>
            </a:prstGeom>
            <a:noFill/>
          </p:spPr>
          <p:txBody>
            <a:bodyPr wrap="square" rtlCol="0">
              <a:spAutoFit/>
            </a:bodyPr>
            <a:lstStyle/>
            <a:p>
              <a:r>
                <a:rPr kumimoji="1" lang="en-US" altLang="zh-CN" sz="1800" b="1" dirty="0" smtClean="0"/>
                <a:t>Cognitive</a:t>
              </a:r>
              <a:r>
                <a:rPr kumimoji="1" lang="zh-CN" altLang="en-US" sz="1800" b="1" dirty="0" smtClean="0"/>
                <a:t> </a:t>
              </a:r>
              <a:r>
                <a:rPr kumimoji="1" lang="en-US" altLang="zh-CN" sz="1800" b="1" dirty="0" smtClean="0"/>
                <a:t>Neuroscience</a:t>
              </a:r>
              <a:endParaRPr kumimoji="1" lang="zh-CN" altLang="en-US" sz="1800" b="1" dirty="0"/>
            </a:p>
          </p:txBody>
        </p:sp>
        <p:sp>
          <p:nvSpPr>
            <p:cNvPr id="37" name="文本框 36"/>
            <p:cNvSpPr txBox="1"/>
            <p:nvPr/>
          </p:nvSpPr>
          <p:spPr>
            <a:xfrm>
              <a:off x="4793286" y="1520026"/>
              <a:ext cx="1310858" cy="307777"/>
            </a:xfrm>
            <a:prstGeom prst="rect">
              <a:avLst/>
            </a:prstGeom>
            <a:noFill/>
          </p:spPr>
          <p:txBody>
            <a:bodyPr wrap="square" rtlCol="0">
              <a:spAutoFit/>
            </a:bodyPr>
            <a:lstStyle/>
            <a:p>
              <a:r>
                <a:rPr kumimoji="1" lang="en-US" altLang="zh-CN" dirty="0" smtClean="0"/>
                <a:t>perception</a:t>
              </a:r>
              <a:endParaRPr kumimoji="1" lang="zh-CN" altLang="en-US" dirty="0"/>
            </a:p>
          </p:txBody>
        </p:sp>
        <p:sp>
          <p:nvSpPr>
            <p:cNvPr id="38" name="文本框 37"/>
            <p:cNvSpPr txBox="1"/>
            <p:nvPr/>
          </p:nvSpPr>
          <p:spPr>
            <a:xfrm>
              <a:off x="4584181" y="3566208"/>
              <a:ext cx="1310858" cy="307777"/>
            </a:xfrm>
            <a:prstGeom prst="rect">
              <a:avLst/>
            </a:prstGeom>
            <a:noFill/>
          </p:spPr>
          <p:txBody>
            <a:bodyPr wrap="square" rtlCol="0">
              <a:spAutoFit/>
            </a:bodyPr>
            <a:lstStyle/>
            <a:p>
              <a:r>
                <a:rPr kumimoji="1" lang="en-US" altLang="zh-CN" smtClean="0"/>
                <a:t>attention</a:t>
              </a:r>
              <a:endParaRPr kumimoji="1" lang="zh-CN" altLang="en-US" dirty="0"/>
            </a:p>
          </p:txBody>
        </p:sp>
        <p:sp>
          <p:nvSpPr>
            <p:cNvPr id="39" name="文本框 38"/>
            <p:cNvSpPr txBox="1"/>
            <p:nvPr/>
          </p:nvSpPr>
          <p:spPr>
            <a:xfrm>
              <a:off x="4818780" y="2443078"/>
              <a:ext cx="1310858" cy="307777"/>
            </a:xfrm>
            <a:prstGeom prst="rect">
              <a:avLst/>
            </a:prstGeom>
            <a:noFill/>
          </p:spPr>
          <p:txBody>
            <a:bodyPr wrap="square" rtlCol="0">
              <a:spAutoFit/>
            </a:bodyPr>
            <a:lstStyle/>
            <a:p>
              <a:r>
                <a:rPr kumimoji="1" lang="en-US" altLang="zh-CN" dirty="0" smtClean="0"/>
                <a:t>memory</a:t>
              </a:r>
              <a:endParaRPr kumimoji="1" lang="zh-CN" altLang="en-US" dirty="0"/>
            </a:p>
          </p:txBody>
        </p:sp>
        <p:sp>
          <p:nvSpPr>
            <p:cNvPr id="40" name="文本框 39"/>
            <p:cNvSpPr txBox="1"/>
            <p:nvPr/>
          </p:nvSpPr>
          <p:spPr>
            <a:xfrm>
              <a:off x="5735606" y="2517822"/>
              <a:ext cx="1628475" cy="307777"/>
            </a:xfrm>
            <a:prstGeom prst="rect">
              <a:avLst/>
            </a:prstGeom>
            <a:noFill/>
          </p:spPr>
          <p:txBody>
            <a:bodyPr wrap="square" rtlCol="0">
              <a:spAutoFit/>
            </a:bodyPr>
            <a:lstStyle/>
            <a:p>
              <a:r>
                <a:rPr kumimoji="1" lang="en-US" altLang="zh-CN" dirty="0"/>
                <a:t>s</a:t>
              </a:r>
              <a:r>
                <a:rPr kumimoji="1" lang="en-US" altLang="zh-CN" dirty="0" smtClean="0"/>
                <a:t>ocial</a:t>
              </a:r>
              <a:r>
                <a:rPr kumimoji="1" lang="zh-CN" altLang="en-US" dirty="0" smtClean="0"/>
                <a:t> </a:t>
              </a:r>
              <a:r>
                <a:rPr kumimoji="1" lang="en-US" altLang="zh-CN" dirty="0" err="1" smtClean="0"/>
                <a:t>behaviour</a:t>
              </a:r>
              <a:endParaRPr kumimoji="1" lang="zh-CN" altLang="en-US" dirty="0"/>
            </a:p>
          </p:txBody>
        </p:sp>
        <p:sp>
          <p:nvSpPr>
            <p:cNvPr id="41" name="文本框 40"/>
            <p:cNvSpPr txBox="1"/>
            <p:nvPr/>
          </p:nvSpPr>
          <p:spPr>
            <a:xfrm>
              <a:off x="6807101" y="2080013"/>
              <a:ext cx="1534413" cy="307777"/>
            </a:xfrm>
            <a:prstGeom prst="rect">
              <a:avLst/>
            </a:prstGeom>
            <a:noFill/>
          </p:spPr>
          <p:txBody>
            <a:bodyPr wrap="square" rtlCol="0">
              <a:spAutoFit/>
            </a:bodyPr>
            <a:lstStyle/>
            <a:p>
              <a:r>
                <a:rPr kumimoji="1" lang="en-US" altLang="zh-CN" dirty="0"/>
                <a:t>d</a:t>
              </a:r>
              <a:r>
                <a:rPr kumimoji="1" lang="en-US" altLang="zh-CN" dirty="0" smtClean="0"/>
                <a:t>ecision-making</a:t>
              </a:r>
              <a:endParaRPr kumimoji="1" lang="zh-CN" altLang="en-US" dirty="0"/>
            </a:p>
          </p:txBody>
        </p:sp>
        <p:sp>
          <p:nvSpPr>
            <p:cNvPr id="42" name="文本框 41"/>
            <p:cNvSpPr txBox="1"/>
            <p:nvPr/>
          </p:nvSpPr>
          <p:spPr>
            <a:xfrm>
              <a:off x="4808169" y="1936408"/>
              <a:ext cx="1310858" cy="307777"/>
            </a:xfrm>
            <a:prstGeom prst="rect">
              <a:avLst/>
            </a:prstGeom>
            <a:noFill/>
          </p:spPr>
          <p:txBody>
            <a:bodyPr wrap="square" rtlCol="0">
              <a:spAutoFit/>
            </a:bodyPr>
            <a:lstStyle/>
            <a:p>
              <a:r>
                <a:rPr kumimoji="1" lang="en-US" altLang="zh-CN" dirty="0" smtClean="0"/>
                <a:t>language</a:t>
              </a:r>
              <a:endParaRPr kumimoji="1" lang="zh-CN" altLang="en-US" dirty="0"/>
            </a:p>
          </p:txBody>
        </p:sp>
        <p:sp>
          <p:nvSpPr>
            <p:cNvPr id="43" name="文本框 42"/>
            <p:cNvSpPr txBox="1"/>
            <p:nvPr/>
          </p:nvSpPr>
          <p:spPr>
            <a:xfrm>
              <a:off x="5856038" y="2971890"/>
              <a:ext cx="1628475" cy="307777"/>
            </a:xfrm>
            <a:prstGeom prst="rect">
              <a:avLst/>
            </a:prstGeom>
            <a:noFill/>
          </p:spPr>
          <p:txBody>
            <a:bodyPr wrap="square" rtlCol="0">
              <a:spAutoFit/>
            </a:bodyPr>
            <a:lstStyle/>
            <a:p>
              <a:r>
                <a:rPr kumimoji="1" lang="en-US" altLang="zh-CN" dirty="0"/>
                <a:t>e</a:t>
              </a:r>
              <a:r>
                <a:rPr kumimoji="1" lang="en-US" altLang="zh-CN" dirty="0" smtClean="0"/>
                <a:t>motion</a:t>
              </a:r>
              <a:endParaRPr kumimoji="1" lang="zh-CN" altLang="en-US" dirty="0"/>
            </a:p>
          </p:txBody>
        </p:sp>
        <p:sp>
          <p:nvSpPr>
            <p:cNvPr id="44" name="文本框 43"/>
            <p:cNvSpPr txBox="1"/>
            <p:nvPr/>
          </p:nvSpPr>
          <p:spPr>
            <a:xfrm>
              <a:off x="5723687" y="3696828"/>
              <a:ext cx="1628475" cy="307777"/>
            </a:xfrm>
            <a:prstGeom prst="rect">
              <a:avLst/>
            </a:prstGeom>
            <a:noFill/>
          </p:spPr>
          <p:txBody>
            <a:bodyPr wrap="square" rtlCol="0">
              <a:spAutoFit/>
            </a:bodyPr>
            <a:lstStyle/>
            <a:p>
              <a:r>
                <a:rPr kumimoji="1" lang="en-US" altLang="zh-CN" smtClean="0"/>
                <a:t>consciousness</a:t>
              </a:r>
              <a:endParaRPr kumimoji="1" lang="zh-CN" altLang="en-US" dirty="0"/>
            </a:p>
          </p:txBody>
        </p:sp>
        <p:sp>
          <p:nvSpPr>
            <p:cNvPr id="45" name="文本框 44"/>
            <p:cNvSpPr txBox="1"/>
            <p:nvPr/>
          </p:nvSpPr>
          <p:spPr>
            <a:xfrm>
              <a:off x="5341929" y="4103882"/>
              <a:ext cx="1628475" cy="307777"/>
            </a:xfrm>
            <a:prstGeom prst="rect">
              <a:avLst/>
            </a:prstGeom>
            <a:noFill/>
          </p:spPr>
          <p:txBody>
            <a:bodyPr wrap="square" rtlCol="0">
              <a:spAutoFit/>
            </a:bodyPr>
            <a:lstStyle/>
            <a:p>
              <a:r>
                <a:rPr kumimoji="1" lang="en-US" altLang="zh-CN" dirty="0" smtClean="0"/>
                <a:t>cognition</a:t>
              </a:r>
              <a:endParaRPr kumimoji="1" lang="zh-CN" altLang="en-US" dirty="0"/>
            </a:p>
          </p:txBody>
        </p:sp>
        <p:sp>
          <p:nvSpPr>
            <p:cNvPr id="46" name="文本框 45"/>
            <p:cNvSpPr txBox="1"/>
            <p:nvPr/>
          </p:nvSpPr>
          <p:spPr>
            <a:xfrm>
              <a:off x="6679974" y="3264770"/>
              <a:ext cx="1846334" cy="307777"/>
            </a:xfrm>
            <a:prstGeom prst="rect">
              <a:avLst/>
            </a:prstGeom>
            <a:noFill/>
          </p:spPr>
          <p:txBody>
            <a:bodyPr wrap="square" rtlCol="0">
              <a:spAutoFit/>
            </a:bodyPr>
            <a:lstStyle/>
            <a:p>
              <a:r>
                <a:rPr kumimoji="1" lang="en-US" altLang="zh-CN" dirty="0" err="1"/>
                <a:t>l</a:t>
              </a:r>
              <a:r>
                <a:rPr kumimoji="1" lang="en-US" altLang="zh-CN" dirty="0" err="1" smtClean="0"/>
                <a:t>earning&amp;plasticity</a:t>
              </a:r>
              <a:endParaRPr kumimoji="1" lang="zh-CN" altLang="en-US" dirty="0"/>
            </a:p>
          </p:txBody>
        </p:sp>
        <p:sp>
          <p:nvSpPr>
            <p:cNvPr id="47" name="文本框 46"/>
            <p:cNvSpPr txBox="1"/>
            <p:nvPr/>
          </p:nvSpPr>
          <p:spPr>
            <a:xfrm>
              <a:off x="6427593" y="4103881"/>
              <a:ext cx="1628475" cy="307777"/>
            </a:xfrm>
            <a:prstGeom prst="rect">
              <a:avLst/>
            </a:prstGeom>
            <a:noFill/>
          </p:spPr>
          <p:txBody>
            <a:bodyPr wrap="square" rtlCol="0">
              <a:spAutoFit/>
            </a:bodyPr>
            <a:lstStyle/>
            <a:p>
              <a:r>
                <a:rPr kumimoji="1" lang="en-US" altLang="zh-CN" smtClean="0"/>
                <a:t>vision</a:t>
              </a:r>
              <a:endParaRPr kumimoji="1" lang="zh-CN" altLang="en-US" dirty="0"/>
            </a:p>
          </p:txBody>
        </p:sp>
        <p:sp>
          <p:nvSpPr>
            <p:cNvPr id="48" name="文本框 47"/>
            <p:cNvSpPr txBox="1"/>
            <p:nvPr/>
          </p:nvSpPr>
          <p:spPr>
            <a:xfrm>
              <a:off x="6768970" y="4428578"/>
              <a:ext cx="1628475" cy="307777"/>
            </a:xfrm>
            <a:prstGeom prst="rect">
              <a:avLst/>
            </a:prstGeom>
            <a:noFill/>
          </p:spPr>
          <p:txBody>
            <a:bodyPr wrap="square" rtlCol="0">
              <a:spAutoFit/>
            </a:bodyPr>
            <a:lstStyle/>
            <a:p>
              <a:r>
                <a:rPr kumimoji="1" lang="en-US" altLang="zh-CN" dirty="0" smtClean="0"/>
                <a:t>speech</a:t>
              </a:r>
              <a:endParaRPr kumimoji="1" lang="zh-CN" altLang="en-US" dirty="0"/>
            </a:p>
          </p:txBody>
        </p:sp>
        <p:sp>
          <p:nvSpPr>
            <p:cNvPr id="49" name="文本框 48"/>
            <p:cNvSpPr txBox="1"/>
            <p:nvPr/>
          </p:nvSpPr>
          <p:spPr>
            <a:xfrm>
              <a:off x="7265861" y="3821714"/>
              <a:ext cx="1628475" cy="523220"/>
            </a:xfrm>
            <a:prstGeom prst="rect">
              <a:avLst/>
            </a:prstGeom>
            <a:noFill/>
          </p:spPr>
          <p:txBody>
            <a:bodyPr wrap="square" rtlCol="0">
              <a:spAutoFit/>
            </a:bodyPr>
            <a:lstStyle/>
            <a:p>
              <a:r>
                <a:rPr kumimoji="1" lang="en-US" altLang="zh-CN" dirty="0" smtClean="0"/>
                <a:t>Information</a:t>
              </a:r>
              <a:r>
                <a:rPr kumimoji="1" lang="zh-CN" altLang="en-US" dirty="0" smtClean="0"/>
                <a:t> </a:t>
              </a:r>
              <a:r>
                <a:rPr kumimoji="1" lang="en-US" altLang="zh-CN" dirty="0" smtClean="0"/>
                <a:t>processing</a:t>
              </a:r>
              <a:endParaRPr kumimoji="1" lang="zh-CN" altLang="en-US" dirty="0"/>
            </a:p>
          </p:txBody>
        </p:sp>
        <p:sp>
          <p:nvSpPr>
            <p:cNvPr id="50" name="文本框 49"/>
            <p:cNvSpPr txBox="1"/>
            <p:nvPr/>
          </p:nvSpPr>
          <p:spPr>
            <a:xfrm>
              <a:off x="7505128" y="2780979"/>
              <a:ext cx="1628475" cy="307777"/>
            </a:xfrm>
            <a:prstGeom prst="rect">
              <a:avLst/>
            </a:prstGeom>
            <a:noFill/>
          </p:spPr>
          <p:txBody>
            <a:bodyPr wrap="square" rtlCol="0">
              <a:spAutoFit/>
            </a:bodyPr>
            <a:lstStyle/>
            <a:p>
              <a:r>
                <a:rPr kumimoji="1" lang="en-US" altLang="zh-CN" dirty="0" smtClean="0"/>
                <a:t>development</a:t>
              </a:r>
              <a:endParaRPr kumimoji="1" lang="zh-CN" altLang="en-US" dirty="0"/>
            </a:p>
          </p:txBody>
        </p:sp>
        <p:sp>
          <p:nvSpPr>
            <p:cNvPr id="51" name="文本框 50"/>
            <p:cNvSpPr txBox="1"/>
            <p:nvPr/>
          </p:nvSpPr>
          <p:spPr>
            <a:xfrm>
              <a:off x="6224256" y="1678139"/>
              <a:ext cx="1628475" cy="307777"/>
            </a:xfrm>
            <a:prstGeom prst="rect">
              <a:avLst/>
            </a:prstGeom>
            <a:noFill/>
          </p:spPr>
          <p:txBody>
            <a:bodyPr wrap="square" rtlCol="0">
              <a:spAutoFit/>
            </a:bodyPr>
            <a:lstStyle/>
            <a:p>
              <a:r>
                <a:rPr kumimoji="1" lang="en-US" altLang="zh-CN" dirty="0" smtClean="0"/>
                <a:t>control</a:t>
              </a:r>
              <a:endParaRPr kumimoji="1" lang="zh-CN" altLang="en-US" dirty="0"/>
            </a:p>
          </p:txBody>
        </p:sp>
        <p:sp>
          <p:nvSpPr>
            <p:cNvPr id="52" name="文本框 51"/>
            <p:cNvSpPr txBox="1"/>
            <p:nvPr/>
          </p:nvSpPr>
          <p:spPr>
            <a:xfrm>
              <a:off x="6742906" y="1206541"/>
              <a:ext cx="1628475" cy="337706"/>
            </a:xfrm>
            <a:prstGeom prst="rect">
              <a:avLst/>
            </a:prstGeom>
            <a:noFill/>
          </p:spPr>
          <p:txBody>
            <a:bodyPr wrap="square" rtlCol="0">
              <a:spAutoFit/>
            </a:bodyPr>
            <a:lstStyle/>
            <a:p>
              <a:r>
                <a:rPr kumimoji="1" lang="en-US" altLang="zh-CN" dirty="0" smtClean="0"/>
                <a:t>planning</a:t>
              </a:r>
              <a:endParaRPr kumimoji="1" lang="zh-CN" altLang="en-US" dirty="0"/>
            </a:p>
          </p:txBody>
        </p:sp>
        <p:sp>
          <p:nvSpPr>
            <p:cNvPr id="53" name="文本框 52"/>
            <p:cNvSpPr txBox="1"/>
            <p:nvPr/>
          </p:nvSpPr>
          <p:spPr>
            <a:xfrm>
              <a:off x="7143722" y="1705188"/>
              <a:ext cx="1628475" cy="307777"/>
            </a:xfrm>
            <a:prstGeom prst="rect">
              <a:avLst/>
            </a:prstGeom>
            <a:noFill/>
          </p:spPr>
          <p:txBody>
            <a:bodyPr wrap="square" rtlCol="0">
              <a:spAutoFit/>
            </a:bodyPr>
            <a:lstStyle/>
            <a:p>
              <a:r>
                <a:rPr kumimoji="1" lang="en-US" altLang="zh-CN" dirty="0" smtClean="0"/>
                <a:t>organization</a:t>
              </a:r>
              <a:endParaRPr kumimoji="1" lang="zh-CN" altLang="en-US" dirty="0"/>
            </a:p>
          </p:txBody>
        </p:sp>
        <p:sp>
          <p:nvSpPr>
            <p:cNvPr id="54" name="文本框 53"/>
            <p:cNvSpPr txBox="1"/>
            <p:nvPr/>
          </p:nvSpPr>
          <p:spPr>
            <a:xfrm>
              <a:off x="4560103" y="2832898"/>
              <a:ext cx="1628475" cy="523220"/>
            </a:xfrm>
            <a:prstGeom prst="rect">
              <a:avLst/>
            </a:prstGeom>
            <a:noFill/>
          </p:spPr>
          <p:txBody>
            <a:bodyPr wrap="square" rtlCol="0">
              <a:spAutoFit/>
            </a:bodyPr>
            <a:lstStyle/>
            <a:p>
              <a:r>
                <a:rPr kumimoji="1" lang="en-US" altLang="zh-CN" dirty="0"/>
                <a:t>s</a:t>
              </a:r>
              <a:r>
                <a:rPr kumimoji="1" lang="en-US" altLang="zh-CN" smtClean="0"/>
                <a:t>emantic</a:t>
              </a:r>
              <a:r>
                <a:rPr kumimoji="1" lang="zh-CN" altLang="en-US" dirty="0" smtClean="0"/>
                <a:t> </a:t>
              </a:r>
              <a:r>
                <a:rPr kumimoji="1" lang="en-US" altLang="zh-CN" dirty="0" smtClean="0"/>
                <a:t>representation</a:t>
              </a:r>
              <a:endParaRPr kumimoji="1" lang="zh-CN" altLang="en-US" dirty="0"/>
            </a:p>
          </p:txBody>
        </p:sp>
      </p:grpSp>
      <p:sp>
        <p:nvSpPr>
          <p:cNvPr id="55" name="标题 1"/>
          <p:cNvSpPr txBox="1">
            <a:spLocks/>
          </p:cNvSpPr>
          <p:nvPr/>
        </p:nvSpPr>
        <p:spPr>
          <a:xfrm>
            <a:off x="320283" y="118509"/>
            <a:ext cx="8458200" cy="1058847"/>
          </a:xfrm>
          <a:prstGeom prst="rect">
            <a:avLst/>
          </a:prstGeom>
        </p:spPr>
        <p:txBody>
          <a:bodyPr vert="horz" lIns="91440" tIns="45720" rIns="91440" bIns="45720" rtlCol="0" anchor="ctr">
            <a:normAutofit/>
          </a:bodyPr>
          <a:lstStyle/>
          <a:p>
            <a:pPr algn="ctr" defTabSz="914400" fontAlgn="auto">
              <a:spcAft>
                <a:spcPts val="0"/>
              </a:spcAft>
              <a:defRPr/>
            </a:pPr>
            <a:r>
              <a:rPr lang="zh-CN" altLang="en-US" sz="3600" b="1" dirty="0" smtClean="0">
                <a:solidFill>
                  <a:sysClr val="windowText" lastClr="000000"/>
                </a:solidFill>
                <a:effectLst>
                  <a:outerShdw blurRad="38100" dist="38100" dir="2700000" algn="tl">
                    <a:srgbClr val="000000">
                      <a:alpha val="43137"/>
                    </a:srgbClr>
                  </a:outerShdw>
                </a:effectLst>
                <a:latin typeface="Times New Roman" panose="02020603050405020304" pitchFamily="18" charset="0"/>
                <a:ea typeface="黑体" pitchFamily="2" charset="-122"/>
                <a:cs typeface="Times New Roman" panose="02020603050405020304" pitchFamily="18" charset="0"/>
              </a:rPr>
              <a:t>总结</a:t>
            </a:r>
            <a:endParaRPr lang="zh-CN" altLang="en-US" sz="3600" b="1" dirty="0">
              <a:solidFill>
                <a:sysClr val="windowText" lastClr="000000"/>
              </a:solidFill>
              <a:effectLst>
                <a:outerShdw blurRad="38100" dist="38100" dir="2700000" algn="tl">
                  <a:srgbClr val="000000">
                    <a:alpha val="43137"/>
                  </a:srgbClr>
                </a:outerShdw>
              </a:effectLst>
              <a:latin typeface="Times New Roman" panose="02020603050405020304" pitchFamily="18" charset="0"/>
              <a:ea typeface="黑体" pitchFamily="2" charset="-122"/>
              <a:cs typeface="Times New Roman" panose="02020603050405020304" pitchFamily="18" charset="0"/>
            </a:endParaRPr>
          </a:p>
        </p:txBody>
      </p:sp>
      <p:sp>
        <p:nvSpPr>
          <p:cNvPr id="4" name="矩形 3"/>
          <p:cNvSpPr/>
          <p:nvPr/>
        </p:nvSpPr>
        <p:spPr>
          <a:xfrm>
            <a:off x="597659" y="5605783"/>
            <a:ext cx="8634621" cy="461665"/>
          </a:xfrm>
          <a:prstGeom prst="rect">
            <a:avLst/>
          </a:prstGeom>
        </p:spPr>
        <p:txBody>
          <a:bodyPr wrap="square">
            <a:spAutoFit/>
          </a:bodyPr>
          <a:lstStyle/>
          <a:p>
            <a:pPr>
              <a:spcAft>
                <a:spcPts val="1200"/>
              </a:spcAft>
            </a:pPr>
            <a:r>
              <a:rPr kumimoji="1" lang="en-US" altLang="zh-CN" sz="2400" b="1" dirty="0" smtClean="0">
                <a:latin typeface="SimHei" charset="-122"/>
                <a:ea typeface="SimHei" charset="-122"/>
                <a:cs typeface="SimHei" charset="-122"/>
              </a:rPr>
              <a:t>1.</a:t>
            </a:r>
            <a:r>
              <a:rPr kumimoji="1" lang="zh-CN" altLang="en-US" sz="2400" b="1" dirty="0" smtClean="0">
                <a:latin typeface="SimHei" charset="-122"/>
                <a:ea typeface="SimHei" charset="-122"/>
                <a:cs typeface="SimHei" charset="-122"/>
              </a:rPr>
              <a:t> 重要的研究问题</a:t>
            </a:r>
            <a:endParaRPr kumimoji="1" lang="en-US" altLang="zh-CN" sz="2400" b="1" dirty="0" smtClean="0">
              <a:latin typeface="SimHei" charset="-122"/>
              <a:ea typeface="SimHei" charset="-122"/>
              <a:cs typeface="SimHei" charset="-122"/>
            </a:endParaRPr>
          </a:p>
        </p:txBody>
      </p:sp>
      <p:sp>
        <p:nvSpPr>
          <p:cNvPr id="56" name="文本框 55"/>
          <p:cNvSpPr txBox="1"/>
          <p:nvPr/>
        </p:nvSpPr>
        <p:spPr>
          <a:xfrm>
            <a:off x="8319514" y="6335075"/>
            <a:ext cx="736600" cy="307777"/>
          </a:xfrm>
          <a:prstGeom prst="rect">
            <a:avLst/>
          </a:prstGeom>
          <a:noFill/>
        </p:spPr>
        <p:txBody>
          <a:bodyPr wrap="square" rtlCol="0">
            <a:spAutoFit/>
          </a:bodyPr>
          <a:lstStyle/>
          <a:p>
            <a:r>
              <a:rPr kumimoji="1" lang="en-US" altLang="zh-CN" b="1" dirty="0" smtClean="0">
                <a:latin typeface="SimHei" charset="-122"/>
                <a:ea typeface="SimHei" charset="-122"/>
                <a:cs typeface="SimHei" charset="-122"/>
              </a:rPr>
              <a:t>29/30</a:t>
            </a:r>
            <a:endParaRPr kumimoji="1" lang="zh-CN" altLang="en-US" b="1" dirty="0">
              <a:latin typeface="SimHei" charset="-122"/>
              <a:ea typeface="SimHei" charset="-122"/>
              <a:cs typeface="SimHei" charset="-122"/>
            </a:endParaRPr>
          </a:p>
        </p:txBody>
      </p:sp>
      <p:sp>
        <p:nvSpPr>
          <p:cNvPr id="2" name="矩形 1"/>
          <p:cNvSpPr/>
          <p:nvPr/>
        </p:nvSpPr>
        <p:spPr>
          <a:xfrm>
            <a:off x="3910000" y="5613972"/>
            <a:ext cx="2492990" cy="461665"/>
          </a:xfrm>
          <a:prstGeom prst="rect">
            <a:avLst/>
          </a:prstGeom>
        </p:spPr>
        <p:txBody>
          <a:bodyPr wrap="none">
            <a:spAutoFit/>
          </a:bodyPr>
          <a:lstStyle/>
          <a:p>
            <a:pPr>
              <a:spcAft>
                <a:spcPts val="1200"/>
              </a:spcAft>
            </a:pPr>
            <a:r>
              <a:rPr kumimoji="1" lang="en-US" altLang="zh-CN" sz="2400" b="1" dirty="0">
                <a:latin typeface="SimHei" charset="-122"/>
                <a:ea typeface="SimHei" charset="-122"/>
                <a:cs typeface="SimHei" charset="-122"/>
              </a:rPr>
              <a:t>2.</a:t>
            </a:r>
            <a:r>
              <a:rPr kumimoji="1" lang="zh-CN" altLang="en-US" sz="2400" b="1" dirty="0">
                <a:latin typeface="SimHei" charset="-122"/>
                <a:ea typeface="SimHei" charset="-122"/>
                <a:cs typeface="SimHei" charset="-122"/>
              </a:rPr>
              <a:t> 合理的</a:t>
            </a:r>
            <a:r>
              <a:rPr kumimoji="1" lang="zh-CN" altLang="en-US" sz="2400" b="1" dirty="0" smtClean="0">
                <a:latin typeface="SimHei" charset="-122"/>
                <a:ea typeface="SimHei" charset="-122"/>
                <a:cs typeface="SimHei" charset="-122"/>
              </a:rPr>
              <a:t>切入点</a:t>
            </a:r>
            <a:endParaRPr kumimoji="1" lang="en-US" altLang="zh-CN" sz="2400" b="1" dirty="0">
              <a:latin typeface="SimHei" charset="-122"/>
              <a:ea typeface="SimHei" charset="-122"/>
              <a:cs typeface="SimHei" charset="-122"/>
            </a:endParaRPr>
          </a:p>
        </p:txBody>
      </p:sp>
      <p:sp>
        <p:nvSpPr>
          <p:cNvPr id="5" name="矩形 4"/>
          <p:cNvSpPr/>
          <p:nvPr/>
        </p:nvSpPr>
        <p:spPr>
          <a:xfrm>
            <a:off x="580796" y="6099688"/>
            <a:ext cx="3724096" cy="461665"/>
          </a:xfrm>
          <a:prstGeom prst="rect">
            <a:avLst/>
          </a:prstGeom>
        </p:spPr>
        <p:txBody>
          <a:bodyPr wrap="none">
            <a:spAutoFit/>
          </a:bodyPr>
          <a:lstStyle/>
          <a:p>
            <a:pPr>
              <a:spcAft>
                <a:spcPts val="1200"/>
              </a:spcAft>
            </a:pPr>
            <a:r>
              <a:rPr kumimoji="1" lang="en-US" altLang="zh-CN" sz="2400" b="1" dirty="0">
                <a:latin typeface="SimHei" charset="-122"/>
                <a:ea typeface="SimHei" charset="-122"/>
                <a:cs typeface="SimHei" charset="-122"/>
              </a:rPr>
              <a:t>3.</a:t>
            </a:r>
            <a:r>
              <a:rPr kumimoji="1" lang="zh-CN" altLang="en-US" sz="2400" b="1" dirty="0">
                <a:latin typeface="SimHei" charset="-122"/>
                <a:ea typeface="SimHei" charset="-122"/>
                <a:cs typeface="SimHei" charset="-122"/>
              </a:rPr>
              <a:t> </a:t>
            </a:r>
            <a:r>
              <a:rPr kumimoji="1" lang="zh-CN" altLang="en-US" sz="2400" b="1" dirty="0" smtClean="0">
                <a:latin typeface="SimHei" charset="-122"/>
                <a:ea typeface="SimHei" charset="-122"/>
                <a:cs typeface="SimHei" charset="-122"/>
              </a:rPr>
              <a:t>研究方法、数据和</a:t>
            </a:r>
            <a:r>
              <a:rPr kumimoji="1" lang="zh-CN" altLang="en-US" sz="2400" b="1" dirty="0">
                <a:latin typeface="SimHei" charset="-122"/>
                <a:ea typeface="SimHei" charset="-122"/>
                <a:cs typeface="SimHei" charset="-122"/>
              </a:rPr>
              <a:t>结论</a:t>
            </a:r>
            <a:endParaRPr kumimoji="1" lang="en-US" altLang="zh-CN" sz="2400" b="1" dirty="0">
              <a:latin typeface="SimHei" charset="-122"/>
              <a:ea typeface="SimHei" charset="-122"/>
              <a:cs typeface="SimHei" charset="-122"/>
            </a:endParaRPr>
          </a:p>
        </p:txBody>
      </p:sp>
    </p:spTree>
    <p:extLst>
      <p:ext uri="{BB962C8B-B14F-4D97-AF65-F5344CB8AC3E}">
        <p14:creationId xmlns:p14="http://schemas.microsoft.com/office/powerpoint/2010/main" val="1224264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90500" y="454025"/>
            <a:ext cx="7772400" cy="836612"/>
          </a:xfrm>
        </p:spPr>
        <p:txBody>
          <a:bodyPr/>
          <a:lstStyle/>
          <a:p>
            <a:pPr algn="ctr"/>
            <a:r>
              <a:rPr lang="zh-CN" altLang="en-US" sz="3600" b="1" dirty="0">
                <a:solidFill>
                  <a:sysClr val="windowText" lastClr="000000"/>
                </a:solidFill>
                <a:effectLst>
                  <a:outerShdw blurRad="38100" dist="38100" dir="2700000" algn="tl">
                    <a:srgbClr val="000000">
                      <a:alpha val="43137"/>
                    </a:srgbClr>
                  </a:outerShdw>
                </a:effectLst>
                <a:latin typeface="Times New Roman" panose="02020603050405020304" pitchFamily="18" charset="0"/>
                <a:ea typeface="黑体" pitchFamily="2" charset="-122"/>
                <a:cs typeface="Times New Roman" panose="02020603050405020304" pitchFamily="18" charset="0"/>
              </a:rPr>
              <a:t>人脑的语言理解</a:t>
            </a:r>
          </a:p>
        </p:txBody>
      </p:sp>
      <p:sp>
        <p:nvSpPr>
          <p:cNvPr id="3" name="副标题 2"/>
          <p:cNvSpPr>
            <a:spLocks noGrp="1"/>
          </p:cNvSpPr>
          <p:nvPr>
            <p:ph type="subTitle" idx="1"/>
          </p:nvPr>
        </p:nvSpPr>
        <p:spPr>
          <a:xfrm>
            <a:off x="876300" y="5549900"/>
            <a:ext cx="7086600" cy="1106038"/>
          </a:xfrm>
        </p:spPr>
        <p:txBody>
          <a:bodyPr/>
          <a:lstStyle/>
          <a:p>
            <a:pPr marL="342900" indent="-342900" algn="l">
              <a:buFont typeface="Wingdings" charset="2"/>
              <a:buChar char="Ø"/>
            </a:pPr>
            <a:r>
              <a:rPr lang="zh-CN" altLang="en-US" sz="2400" dirty="0">
                <a:solidFill>
                  <a:schemeClr val="tx1"/>
                </a:solidFill>
                <a:latin typeface="SimHei" charset="-122"/>
                <a:ea typeface="SimHei" charset="-122"/>
                <a:cs typeface="SimHei" charset="-122"/>
              </a:rPr>
              <a:t>布洛卡氏区主要负责的是我们组织语言的能力，而韦尼克区则是负责我们理解语言的能力</a:t>
            </a:r>
            <a:r>
              <a:rPr lang="zh-CN" altLang="en-US" sz="2400" dirty="0" smtClean="0">
                <a:solidFill>
                  <a:schemeClr val="tx1"/>
                </a:solidFill>
                <a:latin typeface="SimHei" charset="-122"/>
                <a:ea typeface="SimHei" charset="-122"/>
                <a:cs typeface="SimHei" charset="-122"/>
              </a:rPr>
              <a:t>。</a:t>
            </a:r>
            <a:endParaRPr kumimoji="1" lang="zh-CN" altLang="en-US" sz="2400" dirty="0">
              <a:solidFill>
                <a:schemeClr val="tx1"/>
              </a:solidFill>
              <a:latin typeface="SimHei" charset="-122"/>
              <a:ea typeface="SimHei" charset="-122"/>
              <a:cs typeface="SimHei"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058" y="1290637"/>
            <a:ext cx="5611284" cy="4208463"/>
          </a:xfrm>
          <a:prstGeom prst="rect">
            <a:avLst/>
          </a:prstGeom>
        </p:spPr>
      </p:pic>
      <p:sp>
        <p:nvSpPr>
          <p:cNvPr id="6" name="文本框 5"/>
          <p:cNvSpPr txBox="1"/>
          <p:nvPr/>
        </p:nvSpPr>
        <p:spPr>
          <a:xfrm>
            <a:off x="8319514" y="6335075"/>
            <a:ext cx="736600" cy="307777"/>
          </a:xfrm>
          <a:prstGeom prst="rect">
            <a:avLst/>
          </a:prstGeom>
          <a:noFill/>
        </p:spPr>
        <p:txBody>
          <a:bodyPr wrap="square" rtlCol="0">
            <a:spAutoFit/>
          </a:bodyPr>
          <a:lstStyle/>
          <a:p>
            <a:r>
              <a:rPr kumimoji="1" lang="en-US" altLang="zh-CN" b="1" dirty="0">
                <a:latin typeface="SimHei" charset="-122"/>
                <a:ea typeface="SimHei" charset="-122"/>
                <a:cs typeface="SimHei" charset="-122"/>
              </a:rPr>
              <a:t>3</a:t>
            </a:r>
            <a:r>
              <a:rPr kumimoji="1" lang="en-US" altLang="zh-CN" b="1" dirty="0" smtClean="0">
                <a:latin typeface="SimHei" charset="-122"/>
                <a:ea typeface="SimHei" charset="-122"/>
                <a:cs typeface="SimHei" charset="-122"/>
              </a:rPr>
              <a:t>/30</a:t>
            </a:r>
            <a:endParaRPr kumimoji="1" lang="zh-CN" altLang="en-US" b="1" dirty="0">
              <a:latin typeface="SimHei" charset="-122"/>
              <a:ea typeface="SimHei" charset="-122"/>
              <a:cs typeface="SimHei" charset="-122"/>
            </a:endParaRPr>
          </a:p>
        </p:txBody>
      </p:sp>
    </p:spTree>
    <p:extLst>
      <p:ext uri="{BB962C8B-B14F-4D97-AF65-F5344CB8AC3E}">
        <p14:creationId xmlns:p14="http://schemas.microsoft.com/office/powerpoint/2010/main" val="1377256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11200" y="1828800"/>
            <a:ext cx="8153400" cy="2277547"/>
          </a:xfrm>
          <a:prstGeom prst="rect">
            <a:avLst/>
          </a:prstGeom>
          <a:noFill/>
        </p:spPr>
        <p:txBody>
          <a:bodyPr wrap="square" rtlCol="0">
            <a:spAutoFit/>
          </a:bodyPr>
          <a:lstStyle/>
          <a:p>
            <a:pPr marL="385200" indent="-457200">
              <a:spcAft>
                <a:spcPts val="1800"/>
              </a:spcAft>
              <a:buFont typeface="Wingdings" charset="2"/>
              <a:buChar char="Ø"/>
            </a:pPr>
            <a:r>
              <a:rPr kumimoji="1" lang="zh-CN" altLang="en-US" sz="2800" b="1" dirty="0" smtClean="0">
                <a:latin typeface="SimHei" charset="-122"/>
                <a:ea typeface="SimHei" charset="-122"/>
                <a:cs typeface="SimHei" charset="-122"/>
              </a:rPr>
              <a:t>借鉴认知神经科学原理，改进已有模型</a:t>
            </a:r>
            <a:endParaRPr kumimoji="1" lang="en-US" altLang="zh-CN" sz="2800" b="1" dirty="0" smtClean="0">
              <a:latin typeface="SimHei" charset="-122"/>
              <a:ea typeface="SimHei" charset="-122"/>
              <a:cs typeface="SimHei" charset="-122"/>
            </a:endParaRPr>
          </a:p>
          <a:p>
            <a:pPr marL="385200" indent="-457200">
              <a:spcAft>
                <a:spcPts val="1800"/>
              </a:spcAft>
              <a:buFont typeface="Wingdings" charset="2"/>
              <a:buChar char="Ø"/>
            </a:pPr>
            <a:r>
              <a:rPr kumimoji="1" lang="zh-CN" altLang="en-US" sz="2800" b="1" dirty="0" smtClean="0">
                <a:latin typeface="SimHei" charset="-122"/>
                <a:ea typeface="SimHei" charset="-122"/>
                <a:cs typeface="SimHei" charset="-122"/>
              </a:rPr>
              <a:t>深入研究大脑语言处理机理，构造新的网络结构</a:t>
            </a:r>
            <a:endParaRPr kumimoji="1" lang="en-US" altLang="zh-CN" sz="2800" b="1" dirty="0" smtClean="0">
              <a:latin typeface="SimHei" charset="-122"/>
              <a:ea typeface="SimHei" charset="-122"/>
              <a:cs typeface="SimHei" charset="-122"/>
            </a:endParaRPr>
          </a:p>
          <a:p>
            <a:pPr marL="385200" indent="-457200">
              <a:spcAft>
                <a:spcPts val="1800"/>
              </a:spcAft>
              <a:buFont typeface="Wingdings" charset="2"/>
              <a:buChar char="Ø"/>
            </a:pPr>
            <a:r>
              <a:rPr kumimoji="1" lang="zh-CN" altLang="en-US" sz="2800" b="1" dirty="0" smtClean="0">
                <a:latin typeface="SimHei" charset="-122"/>
                <a:ea typeface="SimHei" charset="-122"/>
                <a:cs typeface="SimHei" charset="-122"/>
              </a:rPr>
              <a:t>利用语言处理模型帮助</a:t>
            </a:r>
            <a:r>
              <a:rPr kumimoji="1" lang="zh-CN" altLang="en-US" sz="2800" b="1" dirty="0">
                <a:latin typeface="SimHei" charset="-122"/>
                <a:ea typeface="SimHei" charset="-122"/>
                <a:cs typeface="SimHei" charset="-122"/>
              </a:rPr>
              <a:t>认知神经科学的</a:t>
            </a:r>
            <a:r>
              <a:rPr kumimoji="1" lang="zh-CN" altLang="en-US" sz="2800" b="1" dirty="0" smtClean="0">
                <a:latin typeface="SimHei" charset="-122"/>
                <a:ea typeface="SimHei" charset="-122"/>
                <a:cs typeface="SimHei" charset="-122"/>
              </a:rPr>
              <a:t>研究</a:t>
            </a:r>
            <a:r>
              <a:rPr kumimoji="1" lang="en-US" altLang="zh-CN" sz="2800" b="1" dirty="0">
                <a:latin typeface="SimHei" charset="-122"/>
                <a:ea typeface="SimHei" charset="-122"/>
                <a:cs typeface="SimHei" charset="-122"/>
              </a:rPr>
              <a:t/>
            </a:r>
            <a:br>
              <a:rPr kumimoji="1" lang="en-US" altLang="zh-CN" sz="2800" b="1" dirty="0">
                <a:latin typeface="SimHei" charset="-122"/>
                <a:ea typeface="SimHei" charset="-122"/>
                <a:cs typeface="SimHei" charset="-122"/>
              </a:rPr>
            </a:br>
            <a:endParaRPr kumimoji="1" lang="zh-CN" altLang="en-US" sz="2800" dirty="0">
              <a:latin typeface="SimHei" charset="-122"/>
              <a:ea typeface="SimHei" charset="-122"/>
              <a:cs typeface="SimHei" charset="-122"/>
            </a:endParaRPr>
          </a:p>
        </p:txBody>
      </p:sp>
      <p:sp>
        <p:nvSpPr>
          <p:cNvPr id="3" name="标题 1"/>
          <p:cNvSpPr txBox="1">
            <a:spLocks/>
          </p:cNvSpPr>
          <p:nvPr/>
        </p:nvSpPr>
        <p:spPr>
          <a:xfrm>
            <a:off x="317500" y="376717"/>
            <a:ext cx="8458200" cy="1058847"/>
          </a:xfrm>
          <a:prstGeom prst="rect">
            <a:avLst/>
          </a:prstGeom>
        </p:spPr>
        <p:txBody>
          <a:bodyPr vert="horz" lIns="91440" tIns="45720" rIns="91440" bIns="45720" rtlCol="0" anchor="ctr">
            <a:normAutofit/>
          </a:bodyPr>
          <a:lstStyle/>
          <a:p>
            <a:pPr algn="ctr" defTabSz="914400" fontAlgn="auto">
              <a:spcAft>
                <a:spcPts val="0"/>
              </a:spcAft>
              <a:defRPr/>
            </a:pPr>
            <a:r>
              <a:rPr lang="zh-CN" altLang="en-US" sz="3600" b="1" dirty="0" smtClean="0">
                <a:solidFill>
                  <a:sysClr val="windowText" lastClr="000000"/>
                </a:solidFill>
                <a:effectLst>
                  <a:outerShdw blurRad="38100" dist="38100" dir="2700000" algn="tl">
                    <a:srgbClr val="000000">
                      <a:alpha val="43137"/>
                    </a:srgbClr>
                  </a:outerShdw>
                </a:effectLst>
                <a:latin typeface="Times New Roman" panose="02020603050405020304" pitchFamily="18" charset="0"/>
                <a:ea typeface="黑体" pitchFamily="2" charset="-122"/>
                <a:cs typeface="Times New Roman" panose="02020603050405020304" pitchFamily="18" charset="0"/>
              </a:rPr>
              <a:t>总结</a:t>
            </a:r>
            <a:endParaRPr lang="zh-CN" altLang="en-US" sz="3600" b="1" dirty="0">
              <a:solidFill>
                <a:sysClr val="windowText" lastClr="000000"/>
              </a:solidFill>
              <a:effectLst>
                <a:outerShdw blurRad="38100" dist="38100" dir="2700000" algn="tl">
                  <a:srgbClr val="000000">
                    <a:alpha val="43137"/>
                  </a:srgbClr>
                </a:outerShdw>
              </a:effectLst>
              <a:latin typeface="Times New Roman" panose="02020603050405020304" pitchFamily="18" charset="0"/>
              <a:ea typeface="黑体" pitchFamily="2" charset="-122"/>
              <a:cs typeface="Times New Roman" panose="02020603050405020304" pitchFamily="18" charset="0"/>
            </a:endParaRPr>
          </a:p>
        </p:txBody>
      </p:sp>
      <p:sp>
        <p:nvSpPr>
          <p:cNvPr id="5" name="文本框 4"/>
          <p:cNvSpPr txBox="1"/>
          <p:nvPr/>
        </p:nvSpPr>
        <p:spPr>
          <a:xfrm>
            <a:off x="8319514" y="6335075"/>
            <a:ext cx="736600" cy="307777"/>
          </a:xfrm>
          <a:prstGeom prst="rect">
            <a:avLst/>
          </a:prstGeom>
          <a:noFill/>
        </p:spPr>
        <p:txBody>
          <a:bodyPr wrap="square" rtlCol="0">
            <a:spAutoFit/>
          </a:bodyPr>
          <a:lstStyle/>
          <a:p>
            <a:r>
              <a:rPr kumimoji="1" lang="en-US" altLang="zh-CN" b="1" dirty="0" smtClean="0">
                <a:latin typeface="SimHei" charset="-122"/>
                <a:ea typeface="SimHei" charset="-122"/>
                <a:cs typeface="SimHei" charset="-122"/>
              </a:rPr>
              <a:t>30/30</a:t>
            </a:r>
            <a:endParaRPr kumimoji="1" lang="zh-CN" altLang="en-US" b="1" dirty="0">
              <a:latin typeface="SimHei" charset="-122"/>
              <a:ea typeface="SimHei" charset="-122"/>
              <a:cs typeface="SimHei" charset="-122"/>
            </a:endParaRPr>
          </a:p>
        </p:txBody>
      </p:sp>
    </p:spTree>
    <p:extLst>
      <p:ext uri="{BB962C8B-B14F-4D97-AF65-F5344CB8AC3E}">
        <p14:creationId xmlns:p14="http://schemas.microsoft.com/office/powerpoint/2010/main" val="9522384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ctrTitle"/>
          </p:nvPr>
        </p:nvSpPr>
        <p:spPr>
          <a:xfrm>
            <a:off x="1135063" y="2514600"/>
            <a:ext cx="7289800" cy="1333500"/>
          </a:xfrm>
        </p:spPr>
        <p:txBody>
          <a:bodyPr/>
          <a:lstStyle/>
          <a:p>
            <a:pPr algn="ctr" eaLnBrk="1" hangingPunct="1">
              <a:lnSpc>
                <a:spcPct val="150000"/>
              </a:lnSpc>
              <a:spcBef>
                <a:spcPts val="3000"/>
              </a:spcBef>
              <a:spcAft>
                <a:spcPts val="3000"/>
              </a:spcAft>
            </a:pPr>
            <a:r>
              <a:rPr lang="zh-CN" altLang="en-US" sz="5400" b="1" dirty="0" smtClean="0">
                <a:solidFill>
                  <a:srgbClr val="004D83"/>
                </a:solidFill>
                <a:latin typeface="微软雅黑" panose="020B0503020204020204" pitchFamily="34" charset="-122"/>
                <a:ea typeface="微软雅黑" panose="020B0503020204020204" pitchFamily="34" charset="-122"/>
              </a:rPr>
              <a:t>谢谢！</a:t>
            </a:r>
            <a:r>
              <a:rPr lang="en-US" altLang="zh-CN" sz="5400" b="1" dirty="0" smtClean="0">
                <a:solidFill>
                  <a:srgbClr val="004D83"/>
                </a:solidFill>
                <a:latin typeface="微软雅黑" panose="020B0503020204020204" pitchFamily="34" charset="-122"/>
                <a:ea typeface="微软雅黑" panose="020B0503020204020204" pitchFamily="34" charset="-122"/>
              </a:rPr>
              <a:t/>
            </a:r>
            <a:br>
              <a:rPr lang="en-US" altLang="zh-CN" sz="5400" b="1" dirty="0" smtClean="0">
                <a:solidFill>
                  <a:srgbClr val="004D83"/>
                </a:solidFill>
                <a:latin typeface="微软雅黑" panose="020B0503020204020204" pitchFamily="34" charset="-122"/>
                <a:ea typeface="微软雅黑" panose="020B0503020204020204" pitchFamily="34" charset="-122"/>
              </a:rPr>
            </a:br>
            <a:endParaRPr lang="en-US" altLang="zh-CN" sz="5400" b="1" dirty="0" smtClean="0">
              <a:solidFill>
                <a:srgbClr val="004D83"/>
              </a:solidFill>
              <a:latin typeface="微软雅黑" panose="020B0503020204020204" pitchFamily="34" charset="-122"/>
              <a:ea typeface="微软雅黑" panose="020B0503020204020204" pitchFamily="34" charset="-122"/>
            </a:endParaRPr>
          </a:p>
        </p:txBody>
      </p:sp>
      <p:pic>
        <p:nvPicPr>
          <p:cNvPr id="28675" name="Picture 2" descr="E:\投稿\WWW 2013\poster\图片\未标题-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700" y="160867"/>
            <a:ext cx="741363"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2013801" y="4951715"/>
            <a:ext cx="5296193" cy="523220"/>
          </a:xfrm>
          <a:prstGeom prst="rect">
            <a:avLst/>
          </a:prstGeom>
          <a:noFill/>
        </p:spPr>
        <p:txBody>
          <a:bodyPr wrap="none" rtlCol="0">
            <a:spAutoFit/>
          </a:bodyPr>
          <a:lstStyle/>
          <a:p>
            <a:pPr algn="ctr"/>
            <a:r>
              <a:rPr lang="en-US" altLang="zh-CN" sz="2800" b="1" dirty="0" err="1">
                <a:solidFill>
                  <a:schemeClr val="tx1"/>
                </a:solidFill>
                <a:latin typeface="微软雅黑" panose="020B0503020204020204" pitchFamily="34" charset="-122"/>
                <a:ea typeface="微软雅黑" panose="020B0503020204020204" pitchFamily="34" charset="-122"/>
              </a:rPr>
              <a:t>s</a:t>
            </a:r>
            <a:r>
              <a:rPr lang="en-US" altLang="zh-CN" sz="2800" b="1" dirty="0" err="1" smtClean="0">
                <a:solidFill>
                  <a:schemeClr val="tx1"/>
                </a:solidFill>
                <a:latin typeface="微软雅黑" panose="020B0503020204020204" pitchFamily="34" charset="-122"/>
                <a:ea typeface="微软雅黑" panose="020B0503020204020204" pitchFamily="34" charset="-122"/>
              </a:rPr>
              <a:t>haonan.wang@nlpr.ia.ac.cn</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65121727"/>
      </p:ext>
    </p:extLst>
  </p:cSld>
  <p:clrMapOvr>
    <a:masterClrMapping/>
  </p:clrMapOvr>
  <mc:AlternateContent xmlns:mc="http://schemas.openxmlformats.org/markup-compatibility/2006" xmlns:p14="http://schemas.microsoft.com/office/powerpoint/2010/main">
    <mc:Choice Requires="p14">
      <p:transition spd="slow" p14:dur="2000" advTm="672"/>
    </mc:Choice>
    <mc:Fallback xmlns="">
      <p:transition spd="slow" advTm="672"/>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11200" y="720725"/>
            <a:ext cx="7823200" cy="688975"/>
          </a:xfrm>
        </p:spPr>
        <p:txBody>
          <a:bodyPr/>
          <a:lstStyle/>
          <a:p>
            <a:pPr algn="ctr"/>
            <a:r>
              <a:rPr lang="zh-CN" altLang="en-US" sz="3600" b="1" dirty="0">
                <a:solidFill>
                  <a:sysClr val="windowText" lastClr="000000"/>
                </a:solidFill>
                <a:effectLst>
                  <a:outerShdw blurRad="38100" dist="38100" dir="2700000" algn="tl">
                    <a:srgbClr val="000000">
                      <a:alpha val="43137"/>
                    </a:srgbClr>
                  </a:outerShdw>
                </a:effectLst>
                <a:latin typeface="Times New Roman" panose="02020603050405020304" pitchFamily="18" charset="0"/>
                <a:ea typeface="黑体" pitchFamily="2" charset="-122"/>
                <a:cs typeface="Times New Roman" panose="02020603050405020304" pitchFamily="18" charset="0"/>
              </a:rPr>
              <a:t>一个研究示例：词义</a:t>
            </a:r>
            <a:r>
              <a:rPr lang="zh-CN" altLang="en-US" sz="3600" b="1" dirty="0" smtClean="0">
                <a:solidFill>
                  <a:sysClr val="windowText" lastClr="000000"/>
                </a:solidFill>
                <a:effectLst>
                  <a:outerShdw blurRad="38100" dist="38100" dir="2700000" algn="tl">
                    <a:srgbClr val="000000">
                      <a:alpha val="43137"/>
                    </a:srgbClr>
                  </a:outerShdw>
                </a:effectLst>
                <a:latin typeface="Times New Roman" panose="02020603050405020304" pitchFamily="18" charset="0"/>
                <a:ea typeface="黑体" pitchFamily="2" charset="-122"/>
                <a:cs typeface="Times New Roman" panose="02020603050405020304" pitchFamily="18" charset="0"/>
              </a:rPr>
              <a:t>消歧</a:t>
            </a:r>
            <a:r>
              <a:rPr lang="en-US" altLang="zh-CN" sz="3600" b="1" dirty="0" smtClean="0">
                <a:solidFill>
                  <a:sysClr val="windowText" lastClr="000000"/>
                </a:solidFill>
                <a:effectLst>
                  <a:outerShdw blurRad="38100" dist="38100" dir="2700000" algn="tl">
                    <a:srgbClr val="000000">
                      <a:alpha val="43137"/>
                    </a:srgbClr>
                  </a:outerShdw>
                </a:effectLst>
                <a:latin typeface="Times New Roman" panose="02020603050405020304" pitchFamily="18" charset="0"/>
                <a:ea typeface="黑体" pitchFamily="2" charset="-122"/>
                <a:cs typeface="Times New Roman" panose="02020603050405020304" pitchFamily="18" charset="0"/>
              </a:rPr>
              <a:t/>
            </a:r>
            <a:br>
              <a:rPr lang="en-US" altLang="zh-CN" sz="3600" b="1" dirty="0" smtClean="0">
                <a:solidFill>
                  <a:sysClr val="windowText" lastClr="000000"/>
                </a:solidFill>
                <a:effectLst>
                  <a:outerShdw blurRad="38100" dist="38100" dir="2700000" algn="tl">
                    <a:srgbClr val="000000">
                      <a:alpha val="43137"/>
                    </a:srgbClr>
                  </a:outerShdw>
                </a:effectLst>
                <a:latin typeface="Times New Roman" panose="02020603050405020304" pitchFamily="18" charset="0"/>
                <a:ea typeface="黑体" pitchFamily="2" charset="-122"/>
                <a:cs typeface="Times New Roman" panose="02020603050405020304" pitchFamily="18" charset="0"/>
              </a:rPr>
            </a:br>
            <a:r>
              <a:rPr lang="en-US" altLang="zh-CN" sz="3600" b="1" dirty="0">
                <a:solidFill>
                  <a:sysClr val="windowText" lastClr="000000"/>
                </a:solidFill>
                <a:effectLst>
                  <a:outerShdw blurRad="38100" dist="38100" dir="2700000" algn="tl">
                    <a:srgbClr val="000000">
                      <a:alpha val="43137"/>
                    </a:srgbClr>
                  </a:outerShdw>
                </a:effectLst>
                <a:latin typeface="Times New Roman" panose="02020603050405020304" pitchFamily="18" charset="0"/>
                <a:ea typeface="黑体" pitchFamily="2" charset="-122"/>
                <a:cs typeface="Times New Roman" panose="02020603050405020304" pitchFamily="18" charset="0"/>
              </a:rPr>
              <a:t/>
            </a:r>
            <a:br>
              <a:rPr lang="en-US" altLang="zh-CN" sz="3600" b="1" dirty="0">
                <a:solidFill>
                  <a:sysClr val="windowText" lastClr="000000"/>
                </a:solidFill>
                <a:effectLst>
                  <a:outerShdw blurRad="38100" dist="38100" dir="2700000" algn="tl">
                    <a:srgbClr val="000000">
                      <a:alpha val="43137"/>
                    </a:srgbClr>
                  </a:outerShdw>
                </a:effectLst>
                <a:latin typeface="Times New Roman" panose="02020603050405020304" pitchFamily="18" charset="0"/>
                <a:ea typeface="黑体" pitchFamily="2" charset="-122"/>
                <a:cs typeface="Times New Roman" panose="02020603050405020304" pitchFamily="18" charset="0"/>
              </a:rPr>
            </a:br>
            <a:r>
              <a:rPr kumimoji="1" lang="en-US" altLang="zh-CN" dirty="0"/>
              <a:t/>
            </a:r>
            <a:br>
              <a:rPr kumimoji="1" lang="en-US" altLang="zh-CN" dirty="0"/>
            </a:br>
            <a:endParaRPr kumimoji="1" lang="zh-CN" altLang="en-US" dirty="0"/>
          </a:p>
        </p:txBody>
      </p:sp>
      <p:sp>
        <p:nvSpPr>
          <p:cNvPr id="3" name="矩形 2"/>
          <p:cNvSpPr/>
          <p:nvPr/>
        </p:nvSpPr>
        <p:spPr>
          <a:xfrm>
            <a:off x="1231900" y="3758625"/>
            <a:ext cx="6781800" cy="2308324"/>
          </a:xfrm>
          <a:prstGeom prst="rect">
            <a:avLst/>
          </a:prstGeom>
        </p:spPr>
        <p:txBody>
          <a:bodyPr wrap="square">
            <a:spAutoFit/>
          </a:bodyPr>
          <a:lstStyle/>
          <a:p>
            <a:pPr marL="342900" indent="-342900">
              <a:buFont typeface="Wingdings" charset="2"/>
              <a:buChar char="Ø"/>
            </a:pPr>
            <a:r>
              <a:rPr kumimoji="1" lang="zh-CN" altLang="en-US" sz="2400" dirty="0">
                <a:latin typeface="SimHei" charset="-122"/>
                <a:ea typeface="SimHei" charset="-122"/>
                <a:cs typeface="SimHei" charset="-122"/>
              </a:rPr>
              <a:t>语境，</a:t>
            </a:r>
            <a:r>
              <a:rPr kumimoji="1" lang="zh-CN" altLang="en-US" sz="2400" dirty="0" smtClean="0">
                <a:latin typeface="SimHei" charset="-122"/>
                <a:ea typeface="SimHei" charset="-122"/>
                <a:cs typeface="SimHei" charset="-122"/>
              </a:rPr>
              <a:t>词频</a:t>
            </a:r>
            <a:endParaRPr kumimoji="1" lang="en-US" altLang="zh-CN" sz="2400" dirty="0" smtClean="0">
              <a:latin typeface="SimHei" charset="-122"/>
              <a:ea typeface="SimHei" charset="-122"/>
              <a:cs typeface="SimHei" charset="-122"/>
            </a:endParaRPr>
          </a:p>
          <a:p>
            <a:pPr marL="342900" indent="-342900">
              <a:buFont typeface="Wingdings" charset="2"/>
              <a:buChar char="Ø"/>
            </a:pPr>
            <a:endParaRPr kumimoji="1" lang="en-US" altLang="zh-CN" sz="2400" dirty="0" smtClean="0">
              <a:latin typeface="SimHei" charset="-122"/>
              <a:ea typeface="SimHei" charset="-122"/>
              <a:cs typeface="SimHei" charset="-122"/>
            </a:endParaRPr>
          </a:p>
          <a:p>
            <a:pPr marL="342900" indent="-342900">
              <a:buFont typeface="Wingdings" charset="2"/>
              <a:buChar char="Ø"/>
            </a:pPr>
            <a:r>
              <a:rPr kumimoji="1" lang="zh-CN" altLang="en-US" sz="2400" dirty="0" smtClean="0">
                <a:latin typeface="SimHei" charset="-122"/>
                <a:ea typeface="SimHei" charset="-122"/>
                <a:cs typeface="SimHei" charset="-122"/>
              </a:rPr>
              <a:t>上下文</a:t>
            </a:r>
            <a:r>
              <a:rPr kumimoji="1" lang="zh-CN" altLang="en-US" sz="2400" dirty="0">
                <a:latin typeface="SimHei" charset="-122"/>
                <a:ea typeface="SimHei" charset="-122"/>
                <a:cs typeface="SimHei" charset="-122"/>
              </a:rPr>
              <a:t>约束不强时，两个意思通达</a:t>
            </a:r>
            <a:r>
              <a:rPr kumimoji="1" lang="en-US" altLang="zh-CN" sz="2400" dirty="0">
                <a:latin typeface="SimHei" charset="-122"/>
                <a:ea typeface="SimHei" charset="-122"/>
                <a:cs typeface="SimHei" charset="-122"/>
              </a:rPr>
              <a:t>(no N400 change)</a:t>
            </a:r>
            <a:r>
              <a:rPr kumimoji="1" lang="zh-CN" altLang="en-US" sz="2400" dirty="0">
                <a:latin typeface="SimHei" charset="-122"/>
                <a:ea typeface="SimHei" charset="-122"/>
                <a:cs typeface="SimHei" charset="-122"/>
              </a:rPr>
              <a:t>；上下文对次要意思强约束时，两个意思通达；上下文对主要意思强约束时，只有主要意思通达。</a:t>
            </a:r>
            <a:endParaRPr lang="zh-CN" altLang="en-US" sz="2400" dirty="0">
              <a:latin typeface="SimHei" charset="-122"/>
              <a:ea typeface="SimHei" charset="-122"/>
              <a:cs typeface="SimHei" charset="-122"/>
            </a:endParaRPr>
          </a:p>
        </p:txBody>
      </p:sp>
      <p:sp>
        <p:nvSpPr>
          <p:cNvPr id="4" name="文本框 3"/>
          <p:cNvSpPr txBox="1"/>
          <p:nvPr/>
        </p:nvSpPr>
        <p:spPr>
          <a:xfrm>
            <a:off x="8319514" y="6335075"/>
            <a:ext cx="736600" cy="307777"/>
          </a:xfrm>
          <a:prstGeom prst="rect">
            <a:avLst/>
          </a:prstGeom>
          <a:noFill/>
        </p:spPr>
        <p:txBody>
          <a:bodyPr wrap="square" rtlCol="0">
            <a:spAutoFit/>
          </a:bodyPr>
          <a:lstStyle/>
          <a:p>
            <a:r>
              <a:rPr kumimoji="1" lang="en-US" altLang="zh-CN" b="1" dirty="0">
                <a:latin typeface="SimHei" charset="-122"/>
                <a:ea typeface="SimHei" charset="-122"/>
                <a:cs typeface="SimHei" charset="-122"/>
              </a:rPr>
              <a:t>4</a:t>
            </a:r>
            <a:r>
              <a:rPr kumimoji="1" lang="en-US" altLang="zh-CN" b="1" dirty="0" smtClean="0">
                <a:latin typeface="SimHei" charset="-122"/>
                <a:ea typeface="SimHei" charset="-122"/>
                <a:cs typeface="SimHei" charset="-122"/>
              </a:rPr>
              <a:t>/30</a:t>
            </a:r>
            <a:endParaRPr kumimoji="1" lang="zh-CN" altLang="en-US" b="1" dirty="0">
              <a:latin typeface="SimHei" charset="-122"/>
              <a:ea typeface="SimHei" charset="-122"/>
              <a:cs typeface="SimHei" charset="-122"/>
            </a:endParaRPr>
          </a:p>
        </p:txBody>
      </p:sp>
      <p:sp>
        <p:nvSpPr>
          <p:cNvPr id="5" name="矩形 4"/>
          <p:cNvSpPr/>
          <p:nvPr/>
        </p:nvSpPr>
        <p:spPr>
          <a:xfrm>
            <a:off x="1498600" y="2240822"/>
            <a:ext cx="4572000" cy="523220"/>
          </a:xfrm>
          <a:prstGeom prst="rect">
            <a:avLst/>
          </a:prstGeom>
        </p:spPr>
        <p:txBody>
          <a:bodyPr>
            <a:spAutoFit/>
          </a:bodyPr>
          <a:lstStyle/>
          <a:p>
            <a:r>
              <a:rPr kumimoji="1" lang="zh-CN" altLang="en-US" sz="2800" smtClean="0">
                <a:latin typeface="SimHei" charset="-122"/>
                <a:ea typeface="SimHei" charset="-122"/>
                <a:cs typeface="SimHei" charset="-122"/>
              </a:rPr>
              <a:t>苹果</a:t>
            </a:r>
            <a:endParaRPr lang="zh-CN" altLang="en-US" sz="2800" dirty="0"/>
          </a:p>
        </p:txBody>
      </p:sp>
      <p:pic>
        <p:nvPicPr>
          <p:cNvPr id="6" name="图片 5"/>
          <p:cNvPicPr>
            <a:picLocks noChangeAspect="1"/>
          </p:cNvPicPr>
          <p:nvPr/>
        </p:nvPicPr>
        <p:blipFill>
          <a:blip r:embed="rId2"/>
          <a:stretch>
            <a:fillRect/>
          </a:stretch>
        </p:blipFill>
        <p:spPr>
          <a:xfrm>
            <a:off x="2883407" y="1838278"/>
            <a:ext cx="1231393" cy="1328308"/>
          </a:xfrm>
          <a:prstGeom prst="rect">
            <a:avLst/>
          </a:prstGeom>
        </p:spPr>
      </p:pic>
      <p:pic>
        <p:nvPicPr>
          <p:cNvPr id="8" name="图片 7"/>
          <p:cNvPicPr>
            <a:picLocks noChangeAspect="1"/>
          </p:cNvPicPr>
          <p:nvPr/>
        </p:nvPicPr>
        <p:blipFill>
          <a:blip r:embed="rId3"/>
          <a:stretch>
            <a:fillRect/>
          </a:stretch>
        </p:blipFill>
        <p:spPr>
          <a:xfrm>
            <a:off x="4622800" y="1598045"/>
            <a:ext cx="2350655" cy="1988518"/>
          </a:xfrm>
          <a:prstGeom prst="rect">
            <a:avLst/>
          </a:prstGeom>
        </p:spPr>
      </p:pic>
    </p:spTree>
    <p:extLst>
      <p:ext uri="{BB962C8B-B14F-4D97-AF65-F5344CB8AC3E}">
        <p14:creationId xmlns:p14="http://schemas.microsoft.com/office/powerpoint/2010/main" val="153451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81100" y="1649233"/>
            <a:ext cx="7138414" cy="1292662"/>
          </a:xfrm>
          <a:prstGeom prst="rect">
            <a:avLst/>
          </a:prstGeom>
        </p:spPr>
        <p:txBody>
          <a:bodyPr wrap="square">
            <a:spAutoFit/>
          </a:bodyPr>
          <a:lstStyle/>
          <a:p>
            <a:pPr eaLnBrk="1" hangingPunct="1"/>
            <a:r>
              <a:rPr lang="zh-CN" altLang="en-US" sz="2600" b="1" dirty="0" smtClean="0"/>
              <a:t>具身认知理论（</a:t>
            </a:r>
            <a:r>
              <a:rPr lang="en-US" altLang="zh-CN" sz="2600" b="1" dirty="0" smtClean="0"/>
              <a:t>Theory of embodied cognition</a:t>
            </a:r>
            <a:r>
              <a:rPr lang="zh-CN" altLang="en-US" sz="2600" b="1" dirty="0" smtClean="0"/>
              <a:t>）：概念表征由神经结构、感官和运动系统的活动方式共同决定。 </a:t>
            </a:r>
            <a:endParaRPr lang="zh-CN" altLang="en-US" sz="2600" b="1" dirty="0"/>
          </a:p>
        </p:txBody>
      </p:sp>
      <p:sp>
        <p:nvSpPr>
          <p:cNvPr id="6" name="标题 1"/>
          <p:cNvSpPr txBox="1">
            <a:spLocks/>
          </p:cNvSpPr>
          <p:nvPr/>
        </p:nvSpPr>
        <p:spPr>
          <a:xfrm>
            <a:off x="711200" y="720726"/>
            <a:ext cx="7823200" cy="826908"/>
          </a:xfrm>
          <a:prstGeom prst="rect">
            <a:avLst/>
          </a:prstGeom>
        </p:spPr>
        <p:txBody>
          <a:bodyPr/>
          <a:lst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a:ea typeface="宋体" pitchFamily="2" charset="-122"/>
              </a:defRPr>
            </a:lvl2pPr>
            <a:lvl3pPr algn="l" defTabSz="685800" rtl="0" eaLnBrk="0" fontAlgn="base" hangingPunct="0">
              <a:lnSpc>
                <a:spcPct val="90000"/>
              </a:lnSpc>
              <a:spcBef>
                <a:spcPct val="0"/>
              </a:spcBef>
              <a:spcAft>
                <a:spcPct val="0"/>
              </a:spcAft>
              <a:defRPr sz="3300">
                <a:solidFill>
                  <a:schemeClr val="tx1"/>
                </a:solidFill>
                <a:latin typeface="Calibri Light"/>
                <a:ea typeface="宋体" pitchFamily="2" charset="-122"/>
              </a:defRPr>
            </a:lvl3pPr>
            <a:lvl4pPr algn="l" defTabSz="685800" rtl="0" eaLnBrk="0" fontAlgn="base" hangingPunct="0">
              <a:lnSpc>
                <a:spcPct val="90000"/>
              </a:lnSpc>
              <a:spcBef>
                <a:spcPct val="0"/>
              </a:spcBef>
              <a:spcAft>
                <a:spcPct val="0"/>
              </a:spcAft>
              <a:defRPr sz="3300">
                <a:solidFill>
                  <a:schemeClr val="tx1"/>
                </a:solidFill>
                <a:latin typeface="Calibri Light"/>
                <a:ea typeface="宋体" pitchFamily="2" charset="-122"/>
              </a:defRPr>
            </a:lvl4pPr>
            <a:lvl5pPr algn="l" defTabSz="685800" rtl="0" eaLnBrk="0" fontAlgn="base" hangingPunct="0">
              <a:lnSpc>
                <a:spcPct val="90000"/>
              </a:lnSpc>
              <a:spcBef>
                <a:spcPct val="0"/>
              </a:spcBef>
              <a:spcAft>
                <a:spcPct val="0"/>
              </a:spcAft>
              <a:defRPr sz="3300">
                <a:solidFill>
                  <a:schemeClr val="tx1"/>
                </a:solidFill>
                <a:latin typeface="Calibri Light"/>
                <a:ea typeface="宋体" pitchFamily="2" charset="-122"/>
              </a:defRPr>
            </a:lvl5pPr>
            <a:lvl6pPr marL="457200" algn="l" defTabSz="685800" rtl="0" fontAlgn="base">
              <a:lnSpc>
                <a:spcPct val="90000"/>
              </a:lnSpc>
              <a:spcBef>
                <a:spcPct val="0"/>
              </a:spcBef>
              <a:spcAft>
                <a:spcPct val="0"/>
              </a:spcAft>
              <a:defRPr sz="3300">
                <a:solidFill>
                  <a:schemeClr val="tx1"/>
                </a:solidFill>
                <a:latin typeface="Calibri Light"/>
                <a:ea typeface="宋体" pitchFamily="2" charset="-122"/>
              </a:defRPr>
            </a:lvl6pPr>
            <a:lvl7pPr marL="914400" algn="l" defTabSz="685800" rtl="0" fontAlgn="base">
              <a:lnSpc>
                <a:spcPct val="90000"/>
              </a:lnSpc>
              <a:spcBef>
                <a:spcPct val="0"/>
              </a:spcBef>
              <a:spcAft>
                <a:spcPct val="0"/>
              </a:spcAft>
              <a:defRPr sz="3300">
                <a:solidFill>
                  <a:schemeClr val="tx1"/>
                </a:solidFill>
                <a:latin typeface="Calibri Light"/>
                <a:ea typeface="宋体" pitchFamily="2" charset="-122"/>
              </a:defRPr>
            </a:lvl7pPr>
            <a:lvl8pPr marL="1371600" algn="l" defTabSz="685800" rtl="0" fontAlgn="base">
              <a:lnSpc>
                <a:spcPct val="90000"/>
              </a:lnSpc>
              <a:spcBef>
                <a:spcPct val="0"/>
              </a:spcBef>
              <a:spcAft>
                <a:spcPct val="0"/>
              </a:spcAft>
              <a:defRPr sz="3300">
                <a:solidFill>
                  <a:schemeClr val="tx1"/>
                </a:solidFill>
                <a:latin typeface="Calibri Light"/>
                <a:ea typeface="宋体" pitchFamily="2" charset="-122"/>
              </a:defRPr>
            </a:lvl8pPr>
            <a:lvl9pPr marL="1828800" algn="l" defTabSz="685800" rtl="0" fontAlgn="base">
              <a:lnSpc>
                <a:spcPct val="90000"/>
              </a:lnSpc>
              <a:spcBef>
                <a:spcPct val="0"/>
              </a:spcBef>
              <a:spcAft>
                <a:spcPct val="0"/>
              </a:spcAft>
              <a:defRPr sz="3300">
                <a:solidFill>
                  <a:schemeClr val="tx1"/>
                </a:solidFill>
                <a:latin typeface="Calibri Light"/>
                <a:ea typeface="宋体" pitchFamily="2" charset="-122"/>
              </a:defRPr>
            </a:lvl9pPr>
          </a:lstStyle>
          <a:p>
            <a:pPr algn="ctr"/>
            <a:r>
              <a:rPr lang="zh-CN" altLang="en-US" sz="3600" b="1" dirty="0">
                <a:solidFill>
                  <a:sysClr val="windowText" lastClr="000000"/>
                </a:solidFill>
                <a:effectLst>
                  <a:outerShdw blurRad="38100" dist="38100" dir="2700000" algn="tl">
                    <a:srgbClr val="000000">
                      <a:alpha val="43137"/>
                    </a:srgbClr>
                  </a:outerShdw>
                </a:effectLst>
                <a:latin typeface="Times New Roman" panose="02020603050405020304" pitchFamily="18" charset="0"/>
                <a:ea typeface="黑体" pitchFamily="2" charset="-122"/>
                <a:cs typeface="Times New Roman" panose="02020603050405020304" pitchFamily="18" charset="0"/>
              </a:rPr>
              <a:t>一个研究示例：语义</a:t>
            </a:r>
            <a:r>
              <a:rPr lang="zh-CN" altLang="en-US" sz="3600" b="1" dirty="0" smtClean="0">
                <a:solidFill>
                  <a:sysClr val="windowText" lastClr="000000"/>
                </a:solidFill>
                <a:effectLst>
                  <a:outerShdw blurRad="38100" dist="38100" dir="2700000" algn="tl">
                    <a:srgbClr val="000000">
                      <a:alpha val="43137"/>
                    </a:srgbClr>
                  </a:outerShdw>
                </a:effectLst>
                <a:latin typeface="Times New Roman" panose="02020603050405020304" pitchFamily="18" charset="0"/>
                <a:ea typeface="黑体" pitchFamily="2" charset="-122"/>
                <a:cs typeface="Times New Roman" panose="02020603050405020304" pitchFamily="18" charset="0"/>
              </a:rPr>
              <a:t>表示</a:t>
            </a:r>
            <a:r>
              <a:rPr lang="en-US" altLang="zh-CN" sz="3600" b="1" dirty="0">
                <a:solidFill>
                  <a:sysClr val="windowText" lastClr="000000"/>
                </a:solidFill>
                <a:effectLst>
                  <a:outerShdw blurRad="38100" dist="38100" dir="2700000" algn="tl">
                    <a:srgbClr val="000000">
                      <a:alpha val="43137"/>
                    </a:srgbClr>
                  </a:outerShdw>
                </a:effectLst>
                <a:latin typeface="Times New Roman" panose="02020603050405020304" pitchFamily="18" charset="0"/>
                <a:ea typeface="黑体" pitchFamily="2" charset="-122"/>
                <a:cs typeface="Times New Roman" panose="02020603050405020304" pitchFamily="18" charset="0"/>
              </a:rPr>
              <a:t/>
            </a:r>
            <a:br>
              <a:rPr lang="en-US" altLang="zh-CN" sz="3600" b="1" dirty="0">
                <a:solidFill>
                  <a:sysClr val="windowText" lastClr="000000"/>
                </a:solidFill>
                <a:effectLst>
                  <a:outerShdw blurRad="38100" dist="38100" dir="2700000" algn="tl">
                    <a:srgbClr val="000000">
                      <a:alpha val="43137"/>
                    </a:srgbClr>
                  </a:outerShdw>
                </a:effectLst>
                <a:latin typeface="Times New Roman" panose="02020603050405020304" pitchFamily="18" charset="0"/>
                <a:ea typeface="黑体" pitchFamily="2" charset="-122"/>
                <a:cs typeface="Times New Roman" panose="02020603050405020304" pitchFamily="18" charset="0"/>
              </a:rPr>
            </a:br>
            <a:r>
              <a:rPr kumimoji="1" lang="en-US" altLang="zh-CN" sz="3200" dirty="0" smtClean="0">
                <a:latin typeface="+mn-ea"/>
                <a:ea typeface="+mn-ea"/>
              </a:rPr>
              <a:t/>
            </a:r>
            <a:br>
              <a:rPr kumimoji="1" lang="en-US" altLang="zh-CN" sz="3200" dirty="0" smtClean="0">
                <a:latin typeface="+mn-ea"/>
                <a:ea typeface="+mn-ea"/>
              </a:rPr>
            </a:br>
            <a:endParaRPr kumimoji="1" lang="zh-CN" altLang="en-US" dirty="0"/>
          </a:p>
        </p:txBody>
      </p:sp>
      <p:sp>
        <p:nvSpPr>
          <p:cNvPr id="7" name="文本框 6"/>
          <p:cNvSpPr txBox="1"/>
          <p:nvPr/>
        </p:nvSpPr>
        <p:spPr>
          <a:xfrm>
            <a:off x="8319514" y="6335075"/>
            <a:ext cx="736600" cy="307777"/>
          </a:xfrm>
          <a:prstGeom prst="rect">
            <a:avLst/>
          </a:prstGeom>
          <a:noFill/>
        </p:spPr>
        <p:txBody>
          <a:bodyPr wrap="square" rtlCol="0">
            <a:spAutoFit/>
          </a:bodyPr>
          <a:lstStyle/>
          <a:p>
            <a:r>
              <a:rPr kumimoji="1" lang="en-US" altLang="zh-CN" b="1" dirty="0">
                <a:latin typeface="SimHei" charset="-122"/>
                <a:ea typeface="SimHei" charset="-122"/>
                <a:cs typeface="SimHei" charset="-122"/>
              </a:rPr>
              <a:t>5</a:t>
            </a:r>
            <a:r>
              <a:rPr kumimoji="1" lang="en-US" altLang="zh-CN" b="1" dirty="0" smtClean="0">
                <a:latin typeface="SimHei" charset="-122"/>
                <a:ea typeface="SimHei" charset="-122"/>
                <a:cs typeface="SimHei" charset="-122"/>
              </a:rPr>
              <a:t>/30</a:t>
            </a:r>
            <a:endParaRPr kumimoji="1" lang="zh-CN" altLang="en-US" b="1" dirty="0">
              <a:latin typeface="SimHei" charset="-122"/>
              <a:ea typeface="SimHei" charset="-122"/>
              <a:cs typeface="SimHei" charset="-122"/>
            </a:endParaRPr>
          </a:p>
        </p:txBody>
      </p:sp>
      <p:pic>
        <p:nvPicPr>
          <p:cNvPr id="3" name="图片 2"/>
          <p:cNvPicPr>
            <a:picLocks noChangeAspect="1"/>
          </p:cNvPicPr>
          <p:nvPr/>
        </p:nvPicPr>
        <p:blipFill>
          <a:blip r:embed="rId2"/>
          <a:stretch>
            <a:fillRect/>
          </a:stretch>
        </p:blipFill>
        <p:spPr>
          <a:xfrm>
            <a:off x="1612900" y="3173031"/>
            <a:ext cx="5715000" cy="3469821"/>
          </a:xfrm>
          <a:prstGeom prst="rect">
            <a:avLst/>
          </a:prstGeom>
        </p:spPr>
      </p:pic>
    </p:spTree>
    <p:extLst>
      <p:ext uri="{BB962C8B-B14F-4D97-AF65-F5344CB8AC3E}">
        <p14:creationId xmlns:p14="http://schemas.microsoft.com/office/powerpoint/2010/main" val="67779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711200" y="720726"/>
            <a:ext cx="7823200" cy="826908"/>
          </a:xfrm>
          <a:prstGeom prst="rect">
            <a:avLst/>
          </a:prstGeom>
        </p:spPr>
        <p:txBody>
          <a:bodyPr/>
          <a:lst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a:ea typeface="宋体" pitchFamily="2" charset="-122"/>
              </a:defRPr>
            </a:lvl2pPr>
            <a:lvl3pPr algn="l" defTabSz="685800" rtl="0" eaLnBrk="0" fontAlgn="base" hangingPunct="0">
              <a:lnSpc>
                <a:spcPct val="90000"/>
              </a:lnSpc>
              <a:spcBef>
                <a:spcPct val="0"/>
              </a:spcBef>
              <a:spcAft>
                <a:spcPct val="0"/>
              </a:spcAft>
              <a:defRPr sz="3300">
                <a:solidFill>
                  <a:schemeClr val="tx1"/>
                </a:solidFill>
                <a:latin typeface="Calibri Light"/>
                <a:ea typeface="宋体" pitchFamily="2" charset="-122"/>
              </a:defRPr>
            </a:lvl3pPr>
            <a:lvl4pPr algn="l" defTabSz="685800" rtl="0" eaLnBrk="0" fontAlgn="base" hangingPunct="0">
              <a:lnSpc>
                <a:spcPct val="90000"/>
              </a:lnSpc>
              <a:spcBef>
                <a:spcPct val="0"/>
              </a:spcBef>
              <a:spcAft>
                <a:spcPct val="0"/>
              </a:spcAft>
              <a:defRPr sz="3300">
                <a:solidFill>
                  <a:schemeClr val="tx1"/>
                </a:solidFill>
                <a:latin typeface="Calibri Light"/>
                <a:ea typeface="宋体" pitchFamily="2" charset="-122"/>
              </a:defRPr>
            </a:lvl4pPr>
            <a:lvl5pPr algn="l" defTabSz="685800" rtl="0" eaLnBrk="0" fontAlgn="base" hangingPunct="0">
              <a:lnSpc>
                <a:spcPct val="90000"/>
              </a:lnSpc>
              <a:spcBef>
                <a:spcPct val="0"/>
              </a:spcBef>
              <a:spcAft>
                <a:spcPct val="0"/>
              </a:spcAft>
              <a:defRPr sz="3300">
                <a:solidFill>
                  <a:schemeClr val="tx1"/>
                </a:solidFill>
                <a:latin typeface="Calibri Light"/>
                <a:ea typeface="宋体" pitchFamily="2" charset="-122"/>
              </a:defRPr>
            </a:lvl5pPr>
            <a:lvl6pPr marL="457200" algn="l" defTabSz="685800" rtl="0" fontAlgn="base">
              <a:lnSpc>
                <a:spcPct val="90000"/>
              </a:lnSpc>
              <a:spcBef>
                <a:spcPct val="0"/>
              </a:spcBef>
              <a:spcAft>
                <a:spcPct val="0"/>
              </a:spcAft>
              <a:defRPr sz="3300">
                <a:solidFill>
                  <a:schemeClr val="tx1"/>
                </a:solidFill>
                <a:latin typeface="Calibri Light"/>
                <a:ea typeface="宋体" pitchFamily="2" charset="-122"/>
              </a:defRPr>
            </a:lvl6pPr>
            <a:lvl7pPr marL="914400" algn="l" defTabSz="685800" rtl="0" fontAlgn="base">
              <a:lnSpc>
                <a:spcPct val="90000"/>
              </a:lnSpc>
              <a:spcBef>
                <a:spcPct val="0"/>
              </a:spcBef>
              <a:spcAft>
                <a:spcPct val="0"/>
              </a:spcAft>
              <a:defRPr sz="3300">
                <a:solidFill>
                  <a:schemeClr val="tx1"/>
                </a:solidFill>
                <a:latin typeface="Calibri Light"/>
                <a:ea typeface="宋体" pitchFamily="2" charset="-122"/>
              </a:defRPr>
            </a:lvl7pPr>
            <a:lvl8pPr marL="1371600" algn="l" defTabSz="685800" rtl="0" fontAlgn="base">
              <a:lnSpc>
                <a:spcPct val="90000"/>
              </a:lnSpc>
              <a:spcBef>
                <a:spcPct val="0"/>
              </a:spcBef>
              <a:spcAft>
                <a:spcPct val="0"/>
              </a:spcAft>
              <a:defRPr sz="3300">
                <a:solidFill>
                  <a:schemeClr val="tx1"/>
                </a:solidFill>
                <a:latin typeface="Calibri Light"/>
                <a:ea typeface="宋体" pitchFamily="2" charset="-122"/>
              </a:defRPr>
            </a:lvl8pPr>
            <a:lvl9pPr marL="1828800" algn="l" defTabSz="685800" rtl="0" fontAlgn="base">
              <a:lnSpc>
                <a:spcPct val="90000"/>
              </a:lnSpc>
              <a:spcBef>
                <a:spcPct val="0"/>
              </a:spcBef>
              <a:spcAft>
                <a:spcPct val="0"/>
              </a:spcAft>
              <a:defRPr sz="3300">
                <a:solidFill>
                  <a:schemeClr val="tx1"/>
                </a:solidFill>
                <a:latin typeface="Calibri Light"/>
                <a:ea typeface="宋体" pitchFamily="2" charset="-122"/>
              </a:defRPr>
            </a:lvl9pPr>
          </a:lstStyle>
          <a:p>
            <a:pPr algn="ctr"/>
            <a:r>
              <a:rPr lang="zh-CN" altLang="en-US" sz="3600" b="1" dirty="0">
                <a:solidFill>
                  <a:sysClr val="windowText" lastClr="000000"/>
                </a:solidFill>
                <a:effectLst>
                  <a:outerShdw blurRad="38100" dist="38100" dir="2700000" algn="tl">
                    <a:srgbClr val="000000">
                      <a:alpha val="43137"/>
                    </a:srgbClr>
                  </a:outerShdw>
                </a:effectLst>
                <a:latin typeface="Times New Roman" panose="02020603050405020304" pitchFamily="18" charset="0"/>
                <a:ea typeface="黑体" pitchFamily="2" charset="-122"/>
                <a:cs typeface="Times New Roman" panose="02020603050405020304" pitchFamily="18" charset="0"/>
              </a:rPr>
              <a:t>一个研究示例：语义</a:t>
            </a:r>
            <a:r>
              <a:rPr lang="zh-CN" altLang="en-US" sz="3600" b="1" dirty="0" smtClean="0">
                <a:solidFill>
                  <a:sysClr val="windowText" lastClr="000000"/>
                </a:solidFill>
                <a:effectLst>
                  <a:outerShdw blurRad="38100" dist="38100" dir="2700000" algn="tl">
                    <a:srgbClr val="000000">
                      <a:alpha val="43137"/>
                    </a:srgbClr>
                  </a:outerShdw>
                </a:effectLst>
                <a:latin typeface="Times New Roman" panose="02020603050405020304" pitchFamily="18" charset="0"/>
                <a:ea typeface="黑体" pitchFamily="2" charset="-122"/>
                <a:cs typeface="Times New Roman" panose="02020603050405020304" pitchFamily="18" charset="0"/>
              </a:rPr>
              <a:t>表示</a:t>
            </a:r>
            <a:r>
              <a:rPr lang="en-US" altLang="zh-CN" sz="3600" b="1" dirty="0">
                <a:solidFill>
                  <a:sysClr val="windowText" lastClr="000000"/>
                </a:solidFill>
                <a:effectLst>
                  <a:outerShdw blurRad="38100" dist="38100" dir="2700000" algn="tl">
                    <a:srgbClr val="000000">
                      <a:alpha val="43137"/>
                    </a:srgbClr>
                  </a:outerShdw>
                </a:effectLst>
                <a:latin typeface="Times New Roman" panose="02020603050405020304" pitchFamily="18" charset="0"/>
                <a:ea typeface="黑体" pitchFamily="2" charset="-122"/>
                <a:cs typeface="Times New Roman" panose="02020603050405020304" pitchFamily="18" charset="0"/>
              </a:rPr>
              <a:t/>
            </a:r>
            <a:br>
              <a:rPr lang="en-US" altLang="zh-CN" sz="3600" b="1" dirty="0">
                <a:solidFill>
                  <a:sysClr val="windowText" lastClr="000000"/>
                </a:solidFill>
                <a:effectLst>
                  <a:outerShdw blurRad="38100" dist="38100" dir="2700000" algn="tl">
                    <a:srgbClr val="000000">
                      <a:alpha val="43137"/>
                    </a:srgbClr>
                  </a:outerShdw>
                </a:effectLst>
                <a:latin typeface="Times New Roman" panose="02020603050405020304" pitchFamily="18" charset="0"/>
                <a:ea typeface="黑体" pitchFamily="2" charset="-122"/>
                <a:cs typeface="Times New Roman" panose="02020603050405020304" pitchFamily="18" charset="0"/>
              </a:rPr>
            </a:br>
            <a:r>
              <a:rPr kumimoji="1" lang="en-US" altLang="zh-CN" sz="3200" dirty="0" smtClean="0">
                <a:latin typeface="+mn-ea"/>
                <a:ea typeface="+mn-ea"/>
              </a:rPr>
              <a:t/>
            </a:r>
            <a:br>
              <a:rPr kumimoji="1" lang="en-US" altLang="zh-CN" sz="3200" dirty="0" smtClean="0">
                <a:latin typeface="+mn-ea"/>
                <a:ea typeface="+mn-ea"/>
              </a:rPr>
            </a:br>
            <a:endParaRPr kumimoji="1" lang="zh-CN" altLang="en-US" dirty="0"/>
          </a:p>
        </p:txBody>
      </p:sp>
      <p:sp>
        <p:nvSpPr>
          <p:cNvPr id="7" name="文本框 6"/>
          <p:cNvSpPr txBox="1"/>
          <p:nvPr/>
        </p:nvSpPr>
        <p:spPr>
          <a:xfrm>
            <a:off x="8319514" y="6335075"/>
            <a:ext cx="736600" cy="307777"/>
          </a:xfrm>
          <a:prstGeom prst="rect">
            <a:avLst/>
          </a:prstGeom>
          <a:noFill/>
        </p:spPr>
        <p:txBody>
          <a:bodyPr wrap="square" rtlCol="0">
            <a:spAutoFit/>
          </a:bodyPr>
          <a:lstStyle/>
          <a:p>
            <a:r>
              <a:rPr kumimoji="1" lang="en-US" altLang="zh-CN" b="1" dirty="0">
                <a:latin typeface="SimHei" charset="-122"/>
                <a:ea typeface="SimHei" charset="-122"/>
                <a:cs typeface="SimHei" charset="-122"/>
              </a:rPr>
              <a:t>6</a:t>
            </a:r>
            <a:r>
              <a:rPr kumimoji="1" lang="en-US" altLang="zh-CN" b="1" dirty="0" smtClean="0">
                <a:latin typeface="SimHei" charset="-122"/>
                <a:ea typeface="SimHei" charset="-122"/>
                <a:cs typeface="SimHei" charset="-122"/>
              </a:rPr>
              <a:t>/30</a:t>
            </a:r>
            <a:endParaRPr kumimoji="1" lang="zh-CN" altLang="en-US" b="1" dirty="0">
              <a:latin typeface="SimHei" charset="-122"/>
              <a:ea typeface="SimHei" charset="-122"/>
              <a:cs typeface="SimHei" charset="-122"/>
            </a:endParaRPr>
          </a:p>
        </p:txBody>
      </p:sp>
      <p:sp>
        <p:nvSpPr>
          <p:cNvPr id="8" name="矩形 7"/>
          <p:cNvSpPr/>
          <p:nvPr/>
        </p:nvSpPr>
        <p:spPr>
          <a:xfrm>
            <a:off x="711200" y="1551200"/>
            <a:ext cx="7976614" cy="1292662"/>
          </a:xfrm>
          <a:prstGeom prst="rect">
            <a:avLst/>
          </a:prstGeom>
        </p:spPr>
        <p:txBody>
          <a:bodyPr wrap="square">
            <a:spAutoFit/>
          </a:bodyPr>
          <a:lstStyle/>
          <a:p>
            <a:r>
              <a:rPr lang="zh-CN" altLang="en-US" sz="2600" b="1" dirty="0" smtClean="0"/>
              <a:t>经典范畴理论（</a:t>
            </a:r>
            <a:r>
              <a:rPr lang="en-US" altLang="zh-CN" sz="2600" b="1" dirty="0"/>
              <a:t> classical category theory </a:t>
            </a:r>
            <a:r>
              <a:rPr lang="zh-CN" altLang="en-US" sz="2600" b="1" dirty="0" smtClean="0"/>
              <a:t>）</a:t>
            </a:r>
            <a:r>
              <a:rPr lang="en-US" altLang="zh-CN" sz="2600" b="1" dirty="0" smtClean="0"/>
              <a:t>, </a:t>
            </a:r>
            <a:r>
              <a:rPr lang="zh-CN" altLang="en-US" sz="2600" b="1" dirty="0" smtClean="0"/>
              <a:t>将世界上的万事万物划分为不同的范畴或者类别，利用不同特征来表示概念含义。</a:t>
            </a:r>
            <a:endParaRPr lang="en-US" altLang="zh-CN" sz="2600" b="1" dirty="0"/>
          </a:p>
        </p:txBody>
      </p:sp>
      <p:sp>
        <p:nvSpPr>
          <p:cNvPr id="9" name="文本框 2"/>
          <p:cNvSpPr txBox="1">
            <a:spLocks noChangeArrowheads="1"/>
          </p:cNvSpPr>
          <p:nvPr/>
        </p:nvSpPr>
        <p:spPr bwMode="auto">
          <a:xfrm>
            <a:off x="711200" y="3496979"/>
            <a:ext cx="40863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2000" b="1" dirty="0" err="1" smtClean="0"/>
              <a:t>McRea</a:t>
            </a:r>
            <a:r>
              <a:rPr lang="zh-CN" altLang="en-US" sz="2000" b="1" dirty="0" smtClean="0"/>
              <a:t> </a:t>
            </a:r>
            <a:r>
              <a:rPr lang="en-US" altLang="zh-CN" sz="2000" b="1" dirty="0" smtClean="0"/>
              <a:t>et</a:t>
            </a:r>
            <a:r>
              <a:rPr lang="zh-CN" altLang="en-US" sz="2000" b="1" dirty="0" smtClean="0"/>
              <a:t> </a:t>
            </a:r>
            <a:r>
              <a:rPr lang="en-US" altLang="zh-CN" sz="2000" b="1" dirty="0" smtClean="0"/>
              <a:t>al. </a:t>
            </a:r>
            <a:r>
              <a:rPr lang="en-US" altLang="zh-CN" sz="2000" b="1" dirty="0"/>
              <a:t>(541 noun concept)</a:t>
            </a:r>
            <a:endParaRPr lang="zh-CN" altLang="en-US" sz="2000" b="1" dirty="0"/>
          </a:p>
        </p:txBody>
      </p:sp>
      <p:graphicFrame>
        <p:nvGraphicFramePr>
          <p:cNvPr id="10" name="表格 9"/>
          <p:cNvGraphicFramePr>
            <a:graphicFrameLocks noGrp="1"/>
          </p:cNvGraphicFramePr>
          <p:nvPr>
            <p:extLst>
              <p:ext uri="{D42A27DB-BD31-4B8C-83A1-F6EECF244321}">
                <p14:modId xmlns:p14="http://schemas.microsoft.com/office/powerpoint/2010/main" val="1315276549"/>
              </p:ext>
            </p:extLst>
          </p:nvPr>
        </p:nvGraphicFramePr>
        <p:xfrm>
          <a:off x="772032" y="3946195"/>
          <a:ext cx="7854950" cy="2075195"/>
        </p:xfrm>
        <a:graphic>
          <a:graphicData uri="http://schemas.openxmlformats.org/drawingml/2006/table">
            <a:tbl>
              <a:tblPr/>
              <a:tblGrid>
                <a:gridCol w="2063750"/>
                <a:gridCol w="4006850"/>
                <a:gridCol w="1784350"/>
              </a:tblGrid>
              <a:tr h="384505">
                <a:tc>
                  <a:txBody>
                    <a:bodyPr/>
                    <a:lstStyle>
                      <a:lvl1pPr>
                        <a:lnSpc>
                          <a:spcPct val="90000"/>
                        </a:lnSpc>
                        <a:spcBef>
                          <a:spcPts val="750"/>
                        </a:spcBef>
                        <a:buFont typeface="Arial" charset="0"/>
                        <a:defRPr sz="1900">
                          <a:solidFill>
                            <a:schemeClr val="tx1"/>
                          </a:solidFill>
                          <a:latin typeface="Calibri" charset="0"/>
                          <a:ea typeface="宋体" charset="-122"/>
                          <a:cs typeface="宋体" charset="-122"/>
                        </a:defRPr>
                      </a:lvl1pPr>
                      <a:lvl2pPr>
                        <a:lnSpc>
                          <a:spcPct val="90000"/>
                        </a:lnSpc>
                        <a:spcBef>
                          <a:spcPts val="375"/>
                        </a:spcBef>
                        <a:buFont typeface="Arial" charset="0"/>
                        <a:defRPr sz="2400">
                          <a:solidFill>
                            <a:schemeClr val="tx1"/>
                          </a:solidFill>
                          <a:latin typeface="Calibri" charset="0"/>
                          <a:ea typeface="宋体" charset="-122"/>
                          <a:cs typeface="宋体" charset="-122"/>
                        </a:defRPr>
                      </a:lvl2pPr>
                      <a:lvl3pPr>
                        <a:lnSpc>
                          <a:spcPct val="90000"/>
                        </a:lnSpc>
                        <a:spcBef>
                          <a:spcPts val="375"/>
                        </a:spcBef>
                        <a:buFont typeface="Arial" charset="0"/>
                        <a:defRPr sz="1300">
                          <a:solidFill>
                            <a:schemeClr val="tx1"/>
                          </a:solidFill>
                          <a:latin typeface="Calibri" charset="0"/>
                          <a:ea typeface="宋体" charset="-122"/>
                          <a:cs typeface="宋体" charset="-122"/>
                        </a:defRPr>
                      </a:lvl3pPr>
                      <a:lvl4pPr>
                        <a:lnSpc>
                          <a:spcPct val="90000"/>
                        </a:lnSpc>
                        <a:spcBef>
                          <a:spcPts val="375"/>
                        </a:spcBef>
                        <a:buFont typeface="Arial" charset="0"/>
                        <a:defRPr sz="1200">
                          <a:solidFill>
                            <a:schemeClr val="tx1"/>
                          </a:solidFill>
                          <a:latin typeface="Calibri" charset="0"/>
                          <a:ea typeface="宋体" charset="-122"/>
                          <a:cs typeface="宋体" charset="-122"/>
                        </a:defRPr>
                      </a:lvl4pPr>
                      <a:lvl5pPr>
                        <a:lnSpc>
                          <a:spcPct val="90000"/>
                        </a:lnSpc>
                        <a:spcBef>
                          <a:spcPts val="375"/>
                        </a:spcBef>
                        <a:buFont typeface="Arial" charset="0"/>
                        <a:defRPr sz="1200">
                          <a:solidFill>
                            <a:schemeClr val="tx1"/>
                          </a:solidFill>
                          <a:latin typeface="Calibri" charset="0"/>
                          <a:ea typeface="宋体" charset="-122"/>
                          <a:cs typeface="宋体" charset="-122"/>
                        </a:defRPr>
                      </a:lvl5pPr>
                      <a:lvl6pPr marL="18288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6pPr>
                      <a:lvl7pPr marL="22860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7pPr>
                      <a:lvl8pPr marL="27432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8pPr>
                      <a:lvl9pPr marL="32004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en-US" altLang="zh-CN" sz="1900" b="1" i="0" u="none" strike="noStrike" cap="none" normalizeH="0" baseline="0">
                          <a:ln>
                            <a:noFill/>
                          </a:ln>
                          <a:solidFill>
                            <a:srgbClr val="FFFFFF"/>
                          </a:solidFill>
                          <a:effectLst/>
                          <a:latin typeface="Calibri" charset="0"/>
                          <a:ea typeface="宋体" charset="-122"/>
                          <a:cs typeface="宋体" charset="-122"/>
                        </a:rPr>
                        <a:t>concept</a:t>
                      </a:r>
                      <a:endParaRPr kumimoji="0" lang="zh-CN" altLang="zh-CN" sz="2200" b="1" i="0" u="none" strike="noStrike" cap="none" normalizeH="0" baseline="0">
                        <a:ln>
                          <a:noFill/>
                        </a:ln>
                        <a:solidFill>
                          <a:srgbClr val="FFFFFF"/>
                        </a:solidFill>
                        <a:effectLst/>
                        <a:latin typeface="Calibri" charset="0"/>
                        <a:ea typeface="Times New Roman" charset="0"/>
                        <a:cs typeface="Times New Roman" charset="0"/>
                      </a:endParaRPr>
                    </a:p>
                  </a:txBody>
                  <a:tcPr marL="144768" marR="14476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ts val="750"/>
                        </a:spcBef>
                        <a:buFont typeface="Arial" charset="0"/>
                        <a:defRPr sz="1900">
                          <a:solidFill>
                            <a:schemeClr val="tx1"/>
                          </a:solidFill>
                          <a:latin typeface="Calibri" charset="0"/>
                          <a:ea typeface="宋体" charset="-122"/>
                          <a:cs typeface="宋体" charset="-122"/>
                        </a:defRPr>
                      </a:lvl1pPr>
                      <a:lvl2pPr>
                        <a:lnSpc>
                          <a:spcPct val="90000"/>
                        </a:lnSpc>
                        <a:spcBef>
                          <a:spcPts val="375"/>
                        </a:spcBef>
                        <a:buFont typeface="Arial" charset="0"/>
                        <a:defRPr sz="2400">
                          <a:solidFill>
                            <a:schemeClr val="tx1"/>
                          </a:solidFill>
                          <a:latin typeface="Calibri" charset="0"/>
                          <a:ea typeface="宋体" charset="-122"/>
                          <a:cs typeface="宋体" charset="-122"/>
                        </a:defRPr>
                      </a:lvl2pPr>
                      <a:lvl3pPr>
                        <a:lnSpc>
                          <a:spcPct val="90000"/>
                        </a:lnSpc>
                        <a:spcBef>
                          <a:spcPts val="375"/>
                        </a:spcBef>
                        <a:buFont typeface="Arial" charset="0"/>
                        <a:defRPr sz="1300">
                          <a:solidFill>
                            <a:schemeClr val="tx1"/>
                          </a:solidFill>
                          <a:latin typeface="Calibri" charset="0"/>
                          <a:ea typeface="宋体" charset="-122"/>
                          <a:cs typeface="宋体" charset="-122"/>
                        </a:defRPr>
                      </a:lvl3pPr>
                      <a:lvl4pPr>
                        <a:lnSpc>
                          <a:spcPct val="90000"/>
                        </a:lnSpc>
                        <a:spcBef>
                          <a:spcPts val="375"/>
                        </a:spcBef>
                        <a:buFont typeface="Arial" charset="0"/>
                        <a:defRPr sz="1200">
                          <a:solidFill>
                            <a:schemeClr val="tx1"/>
                          </a:solidFill>
                          <a:latin typeface="Calibri" charset="0"/>
                          <a:ea typeface="宋体" charset="-122"/>
                          <a:cs typeface="宋体" charset="-122"/>
                        </a:defRPr>
                      </a:lvl4pPr>
                      <a:lvl5pPr>
                        <a:lnSpc>
                          <a:spcPct val="90000"/>
                        </a:lnSpc>
                        <a:spcBef>
                          <a:spcPts val="375"/>
                        </a:spcBef>
                        <a:buFont typeface="Arial" charset="0"/>
                        <a:defRPr sz="1200">
                          <a:solidFill>
                            <a:schemeClr val="tx1"/>
                          </a:solidFill>
                          <a:latin typeface="Calibri" charset="0"/>
                          <a:ea typeface="宋体" charset="-122"/>
                          <a:cs typeface="宋体" charset="-122"/>
                        </a:defRPr>
                      </a:lvl5pPr>
                      <a:lvl6pPr marL="18288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6pPr>
                      <a:lvl7pPr marL="22860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7pPr>
                      <a:lvl8pPr marL="27432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8pPr>
                      <a:lvl9pPr marL="32004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en-US" altLang="zh-CN" sz="1900" b="1" i="0" u="none" strike="noStrike" cap="none" normalizeH="0" baseline="0">
                          <a:ln>
                            <a:noFill/>
                          </a:ln>
                          <a:solidFill>
                            <a:srgbClr val="FFFFFF"/>
                          </a:solidFill>
                          <a:effectLst/>
                          <a:latin typeface="Calibri" charset="0"/>
                          <a:ea typeface="宋体" charset="-122"/>
                          <a:cs typeface="宋体" charset="-122"/>
                        </a:rPr>
                        <a:t>feature</a:t>
                      </a:r>
                      <a:endParaRPr kumimoji="0" lang="zh-CN" altLang="zh-CN" sz="2200" b="1" i="0" u="none" strike="noStrike" cap="none" normalizeH="0" baseline="0">
                        <a:ln>
                          <a:noFill/>
                        </a:ln>
                        <a:solidFill>
                          <a:srgbClr val="FFFFFF"/>
                        </a:solidFill>
                        <a:effectLst/>
                        <a:latin typeface="Calibri" charset="0"/>
                        <a:ea typeface="Times New Roman" charset="0"/>
                        <a:cs typeface="Times New Roman" charset="0"/>
                      </a:endParaRPr>
                    </a:p>
                  </a:txBody>
                  <a:tcPr marL="144768" marR="14476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ts val="750"/>
                        </a:spcBef>
                        <a:buFont typeface="Arial" charset="0"/>
                        <a:defRPr sz="1900">
                          <a:solidFill>
                            <a:schemeClr val="tx1"/>
                          </a:solidFill>
                          <a:latin typeface="Calibri" charset="0"/>
                          <a:ea typeface="宋体" charset="-122"/>
                          <a:cs typeface="宋体" charset="-122"/>
                        </a:defRPr>
                      </a:lvl1pPr>
                      <a:lvl2pPr>
                        <a:lnSpc>
                          <a:spcPct val="90000"/>
                        </a:lnSpc>
                        <a:spcBef>
                          <a:spcPts val="375"/>
                        </a:spcBef>
                        <a:buFont typeface="Arial" charset="0"/>
                        <a:defRPr sz="2400">
                          <a:solidFill>
                            <a:schemeClr val="tx1"/>
                          </a:solidFill>
                          <a:latin typeface="Calibri" charset="0"/>
                          <a:ea typeface="宋体" charset="-122"/>
                          <a:cs typeface="宋体" charset="-122"/>
                        </a:defRPr>
                      </a:lvl2pPr>
                      <a:lvl3pPr>
                        <a:lnSpc>
                          <a:spcPct val="90000"/>
                        </a:lnSpc>
                        <a:spcBef>
                          <a:spcPts val="375"/>
                        </a:spcBef>
                        <a:buFont typeface="Arial" charset="0"/>
                        <a:defRPr sz="1300">
                          <a:solidFill>
                            <a:schemeClr val="tx1"/>
                          </a:solidFill>
                          <a:latin typeface="Calibri" charset="0"/>
                          <a:ea typeface="宋体" charset="-122"/>
                          <a:cs typeface="宋体" charset="-122"/>
                        </a:defRPr>
                      </a:lvl3pPr>
                      <a:lvl4pPr>
                        <a:lnSpc>
                          <a:spcPct val="90000"/>
                        </a:lnSpc>
                        <a:spcBef>
                          <a:spcPts val="375"/>
                        </a:spcBef>
                        <a:buFont typeface="Arial" charset="0"/>
                        <a:defRPr sz="1200">
                          <a:solidFill>
                            <a:schemeClr val="tx1"/>
                          </a:solidFill>
                          <a:latin typeface="Calibri" charset="0"/>
                          <a:ea typeface="宋体" charset="-122"/>
                          <a:cs typeface="宋体" charset="-122"/>
                        </a:defRPr>
                      </a:lvl4pPr>
                      <a:lvl5pPr>
                        <a:lnSpc>
                          <a:spcPct val="90000"/>
                        </a:lnSpc>
                        <a:spcBef>
                          <a:spcPts val="375"/>
                        </a:spcBef>
                        <a:buFont typeface="Arial" charset="0"/>
                        <a:defRPr sz="1200">
                          <a:solidFill>
                            <a:schemeClr val="tx1"/>
                          </a:solidFill>
                          <a:latin typeface="Calibri" charset="0"/>
                          <a:ea typeface="宋体" charset="-122"/>
                          <a:cs typeface="宋体" charset="-122"/>
                        </a:defRPr>
                      </a:lvl5pPr>
                      <a:lvl6pPr marL="18288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6pPr>
                      <a:lvl7pPr marL="22860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7pPr>
                      <a:lvl8pPr marL="27432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8pPr>
                      <a:lvl9pPr marL="32004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en-US" altLang="zh-CN" sz="1900" b="1" i="0" u="none" strike="noStrike" cap="none" normalizeH="0" baseline="0">
                          <a:ln>
                            <a:noFill/>
                          </a:ln>
                          <a:solidFill>
                            <a:srgbClr val="FFFFFF"/>
                          </a:solidFill>
                          <a:effectLst/>
                          <a:latin typeface="Calibri" charset="0"/>
                          <a:ea typeface="宋体" charset="-122"/>
                          <a:cs typeface="宋体" charset="-122"/>
                        </a:rPr>
                        <a:t>Num_person</a:t>
                      </a:r>
                      <a:endParaRPr kumimoji="0" lang="zh-CN" altLang="zh-CN" sz="2200" b="1" i="0" u="none" strike="noStrike" cap="none" normalizeH="0" baseline="0">
                        <a:ln>
                          <a:noFill/>
                        </a:ln>
                        <a:solidFill>
                          <a:srgbClr val="FFFFFF"/>
                        </a:solidFill>
                        <a:effectLst/>
                        <a:latin typeface="Calibri" charset="0"/>
                        <a:ea typeface="Times New Roman" charset="0"/>
                        <a:cs typeface="Times New Roman" charset="0"/>
                      </a:endParaRPr>
                    </a:p>
                  </a:txBody>
                  <a:tcPr marL="144768" marR="14476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38138">
                <a:tc>
                  <a:txBody>
                    <a:bodyPr/>
                    <a:lstStyle>
                      <a:lvl1pPr>
                        <a:lnSpc>
                          <a:spcPct val="90000"/>
                        </a:lnSpc>
                        <a:spcBef>
                          <a:spcPts val="750"/>
                        </a:spcBef>
                        <a:buFont typeface="Arial" charset="0"/>
                        <a:defRPr sz="1900">
                          <a:solidFill>
                            <a:schemeClr val="tx1"/>
                          </a:solidFill>
                          <a:latin typeface="Calibri" charset="0"/>
                          <a:ea typeface="宋体" charset="-122"/>
                          <a:cs typeface="宋体" charset="-122"/>
                        </a:defRPr>
                      </a:lvl1pPr>
                      <a:lvl2pPr>
                        <a:lnSpc>
                          <a:spcPct val="90000"/>
                        </a:lnSpc>
                        <a:spcBef>
                          <a:spcPts val="375"/>
                        </a:spcBef>
                        <a:buFont typeface="Arial" charset="0"/>
                        <a:defRPr sz="2400">
                          <a:solidFill>
                            <a:schemeClr val="tx1"/>
                          </a:solidFill>
                          <a:latin typeface="Calibri" charset="0"/>
                          <a:ea typeface="宋体" charset="-122"/>
                          <a:cs typeface="宋体" charset="-122"/>
                        </a:defRPr>
                      </a:lvl2pPr>
                      <a:lvl3pPr>
                        <a:lnSpc>
                          <a:spcPct val="90000"/>
                        </a:lnSpc>
                        <a:spcBef>
                          <a:spcPts val="375"/>
                        </a:spcBef>
                        <a:buFont typeface="Arial" charset="0"/>
                        <a:defRPr sz="1300">
                          <a:solidFill>
                            <a:schemeClr val="tx1"/>
                          </a:solidFill>
                          <a:latin typeface="Calibri" charset="0"/>
                          <a:ea typeface="宋体" charset="-122"/>
                          <a:cs typeface="宋体" charset="-122"/>
                        </a:defRPr>
                      </a:lvl3pPr>
                      <a:lvl4pPr>
                        <a:lnSpc>
                          <a:spcPct val="90000"/>
                        </a:lnSpc>
                        <a:spcBef>
                          <a:spcPts val="375"/>
                        </a:spcBef>
                        <a:buFont typeface="Arial" charset="0"/>
                        <a:defRPr sz="1200">
                          <a:solidFill>
                            <a:schemeClr val="tx1"/>
                          </a:solidFill>
                          <a:latin typeface="Calibri" charset="0"/>
                          <a:ea typeface="宋体" charset="-122"/>
                          <a:cs typeface="宋体" charset="-122"/>
                        </a:defRPr>
                      </a:lvl4pPr>
                      <a:lvl5pPr>
                        <a:lnSpc>
                          <a:spcPct val="90000"/>
                        </a:lnSpc>
                        <a:spcBef>
                          <a:spcPts val="375"/>
                        </a:spcBef>
                        <a:buFont typeface="Arial" charset="0"/>
                        <a:defRPr sz="1200">
                          <a:solidFill>
                            <a:schemeClr val="tx1"/>
                          </a:solidFill>
                          <a:latin typeface="Calibri" charset="0"/>
                          <a:ea typeface="宋体" charset="-122"/>
                          <a:cs typeface="宋体" charset="-122"/>
                        </a:defRPr>
                      </a:lvl5pPr>
                      <a:lvl6pPr marL="18288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6pPr>
                      <a:lvl7pPr marL="22860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7pPr>
                      <a:lvl8pPr marL="27432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8pPr>
                      <a:lvl9pPr marL="32004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en-US" altLang="zh-CN" sz="1900" b="1" i="0" u="none" strike="noStrike" cap="none" normalizeH="0" baseline="0">
                          <a:ln>
                            <a:noFill/>
                          </a:ln>
                          <a:solidFill>
                            <a:srgbClr val="FFFFFF"/>
                          </a:solidFill>
                          <a:effectLst/>
                          <a:latin typeface="Calibri" charset="0"/>
                          <a:ea typeface="宋体" charset="-122"/>
                          <a:cs typeface="宋体" charset="-122"/>
                        </a:rPr>
                        <a:t>apple</a:t>
                      </a:r>
                      <a:endParaRPr kumimoji="0" lang="zh-CN" altLang="zh-CN" sz="2200" b="1" i="0" u="none" strike="noStrike" cap="none" normalizeH="0" baseline="0">
                        <a:ln>
                          <a:noFill/>
                        </a:ln>
                        <a:solidFill>
                          <a:srgbClr val="FFFFFF"/>
                        </a:solidFill>
                        <a:effectLst/>
                        <a:latin typeface="Calibri" charset="0"/>
                        <a:ea typeface="Times New Roman" charset="0"/>
                        <a:cs typeface="Times New Roman" charset="0"/>
                      </a:endParaRPr>
                    </a:p>
                  </a:txBody>
                  <a:tcPr marL="144768" marR="14476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ts val="750"/>
                        </a:spcBef>
                        <a:buFont typeface="Arial" charset="0"/>
                        <a:defRPr sz="1900">
                          <a:solidFill>
                            <a:schemeClr val="tx1"/>
                          </a:solidFill>
                          <a:latin typeface="Calibri" charset="0"/>
                          <a:ea typeface="宋体" charset="-122"/>
                          <a:cs typeface="宋体" charset="-122"/>
                        </a:defRPr>
                      </a:lvl1pPr>
                      <a:lvl2pPr>
                        <a:lnSpc>
                          <a:spcPct val="90000"/>
                        </a:lnSpc>
                        <a:spcBef>
                          <a:spcPts val="375"/>
                        </a:spcBef>
                        <a:buFont typeface="Arial" charset="0"/>
                        <a:defRPr sz="2400">
                          <a:solidFill>
                            <a:schemeClr val="tx1"/>
                          </a:solidFill>
                          <a:latin typeface="Calibri" charset="0"/>
                          <a:ea typeface="宋体" charset="-122"/>
                          <a:cs typeface="宋体" charset="-122"/>
                        </a:defRPr>
                      </a:lvl2pPr>
                      <a:lvl3pPr>
                        <a:lnSpc>
                          <a:spcPct val="90000"/>
                        </a:lnSpc>
                        <a:spcBef>
                          <a:spcPts val="375"/>
                        </a:spcBef>
                        <a:buFont typeface="Arial" charset="0"/>
                        <a:defRPr sz="1300">
                          <a:solidFill>
                            <a:schemeClr val="tx1"/>
                          </a:solidFill>
                          <a:latin typeface="Calibri" charset="0"/>
                          <a:ea typeface="宋体" charset="-122"/>
                          <a:cs typeface="宋体" charset="-122"/>
                        </a:defRPr>
                      </a:lvl3pPr>
                      <a:lvl4pPr>
                        <a:lnSpc>
                          <a:spcPct val="90000"/>
                        </a:lnSpc>
                        <a:spcBef>
                          <a:spcPts val="375"/>
                        </a:spcBef>
                        <a:buFont typeface="Arial" charset="0"/>
                        <a:defRPr sz="1200">
                          <a:solidFill>
                            <a:schemeClr val="tx1"/>
                          </a:solidFill>
                          <a:latin typeface="Calibri" charset="0"/>
                          <a:ea typeface="宋体" charset="-122"/>
                          <a:cs typeface="宋体" charset="-122"/>
                        </a:defRPr>
                      </a:lvl4pPr>
                      <a:lvl5pPr>
                        <a:lnSpc>
                          <a:spcPct val="90000"/>
                        </a:lnSpc>
                        <a:spcBef>
                          <a:spcPts val="375"/>
                        </a:spcBef>
                        <a:buFont typeface="Arial" charset="0"/>
                        <a:defRPr sz="1200">
                          <a:solidFill>
                            <a:schemeClr val="tx1"/>
                          </a:solidFill>
                          <a:latin typeface="Calibri" charset="0"/>
                          <a:ea typeface="宋体" charset="-122"/>
                          <a:cs typeface="宋体" charset="-122"/>
                        </a:defRPr>
                      </a:lvl5pPr>
                      <a:lvl6pPr marL="18288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6pPr>
                      <a:lvl7pPr marL="22860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7pPr>
                      <a:lvl8pPr marL="27432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8pPr>
                      <a:lvl9pPr marL="32004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en-US" altLang="zh-CN" sz="1900" b="0" i="0" u="none" strike="noStrike" cap="none" normalizeH="0" baseline="0">
                          <a:ln>
                            <a:noFill/>
                          </a:ln>
                          <a:solidFill>
                            <a:srgbClr val="000000"/>
                          </a:solidFill>
                          <a:effectLst/>
                          <a:latin typeface="Calibri" charset="0"/>
                          <a:ea typeface="宋体" charset="-122"/>
                          <a:cs typeface="宋体" charset="-122"/>
                        </a:rPr>
                        <a:t>is_red</a:t>
                      </a:r>
                      <a:endParaRPr kumimoji="0" lang="zh-CN" altLang="zh-CN" sz="2200" b="0" i="0" u="none" strike="noStrike" cap="none" normalizeH="0" baseline="0">
                        <a:ln>
                          <a:noFill/>
                        </a:ln>
                        <a:solidFill>
                          <a:srgbClr val="000000"/>
                        </a:solidFill>
                        <a:effectLst/>
                        <a:latin typeface="Calibri" charset="0"/>
                        <a:ea typeface="Times New Roman" charset="0"/>
                        <a:cs typeface="Times New Roman" charset="0"/>
                      </a:endParaRPr>
                    </a:p>
                  </a:txBody>
                  <a:tcPr marL="144768" marR="14476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lvl1pPr>
                        <a:lnSpc>
                          <a:spcPct val="90000"/>
                        </a:lnSpc>
                        <a:spcBef>
                          <a:spcPts val="750"/>
                        </a:spcBef>
                        <a:buFont typeface="Arial" charset="0"/>
                        <a:defRPr sz="1900">
                          <a:solidFill>
                            <a:schemeClr val="tx1"/>
                          </a:solidFill>
                          <a:latin typeface="Calibri" charset="0"/>
                          <a:ea typeface="宋体" charset="-122"/>
                          <a:cs typeface="宋体" charset="-122"/>
                        </a:defRPr>
                      </a:lvl1pPr>
                      <a:lvl2pPr>
                        <a:lnSpc>
                          <a:spcPct val="90000"/>
                        </a:lnSpc>
                        <a:spcBef>
                          <a:spcPts val="375"/>
                        </a:spcBef>
                        <a:buFont typeface="Arial" charset="0"/>
                        <a:defRPr sz="2400">
                          <a:solidFill>
                            <a:schemeClr val="tx1"/>
                          </a:solidFill>
                          <a:latin typeface="Calibri" charset="0"/>
                          <a:ea typeface="宋体" charset="-122"/>
                          <a:cs typeface="宋体" charset="-122"/>
                        </a:defRPr>
                      </a:lvl2pPr>
                      <a:lvl3pPr>
                        <a:lnSpc>
                          <a:spcPct val="90000"/>
                        </a:lnSpc>
                        <a:spcBef>
                          <a:spcPts val="375"/>
                        </a:spcBef>
                        <a:buFont typeface="Arial" charset="0"/>
                        <a:defRPr sz="1300">
                          <a:solidFill>
                            <a:schemeClr val="tx1"/>
                          </a:solidFill>
                          <a:latin typeface="Calibri" charset="0"/>
                          <a:ea typeface="宋体" charset="-122"/>
                          <a:cs typeface="宋体" charset="-122"/>
                        </a:defRPr>
                      </a:lvl3pPr>
                      <a:lvl4pPr>
                        <a:lnSpc>
                          <a:spcPct val="90000"/>
                        </a:lnSpc>
                        <a:spcBef>
                          <a:spcPts val="375"/>
                        </a:spcBef>
                        <a:buFont typeface="Arial" charset="0"/>
                        <a:defRPr sz="1200">
                          <a:solidFill>
                            <a:schemeClr val="tx1"/>
                          </a:solidFill>
                          <a:latin typeface="Calibri" charset="0"/>
                          <a:ea typeface="宋体" charset="-122"/>
                          <a:cs typeface="宋体" charset="-122"/>
                        </a:defRPr>
                      </a:lvl4pPr>
                      <a:lvl5pPr>
                        <a:lnSpc>
                          <a:spcPct val="90000"/>
                        </a:lnSpc>
                        <a:spcBef>
                          <a:spcPts val="375"/>
                        </a:spcBef>
                        <a:buFont typeface="Arial" charset="0"/>
                        <a:defRPr sz="1200">
                          <a:solidFill>
                            <a:schemeClr val="tx1"/>
                          </a:solidFill>
                          <a:latin typeface="Calibri" charset="0"/>
                          <a:ea typeface="宋体" charset="-122"/>
                          <a:cs typeface="宋体" charset="-122"/>
                        </a:defRPr>
                      </a:lvl5pPr>
                      <a:lvl6pPr marL="18288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6pPr>
                      <a:lvl7pPr marL="22860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7pPr>
                      <a:lvl8pPr marL="27432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8pPr>
                      <a:lvl9pPr marL="32004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en-US" altLang="zh-CN" sz="1900" b="0" i="0" u="none" strike="noStrike" cap="none" normalizeH="0" baseline="0">
                          <a:ln>
                            <a:noFill/>
                          </a:ln>
                          <a:solidFill>
                            <a:srgbClr val="000000"/>
                          </a:solidFill>
                          <a:effectLst/>
                          <a:latin typeface="Calibri" charset="0"/>
                          <a:ea typeface="宋体" charset="-122"/>
                          <a:cs typeface="宋体" charset="-122"/>
                        </a:rPr>
                        <a:t>26</a:t>
                      </a:r>
                      <a:endParaRPr kumimoji="0" lang="zh-CN" altLang="zh-CN" sz="2200" b="0" i="0" u="none" strike="noStrike" cap="none" normalizeH="0" baseline="0">
                        <a:ln>
                          <a:noFill/>
                        </a:ln>
                        <a:solidFill>
                          <a:srgbClr val="000000"/>
                        </a:solidFill>
                        <a:effectLst/>
                        <a:latin typeface="Calibri" charset="0"/>
                        <a:ea typeface="Times New Roman" charset="0"/>
                        <a:cs typeface="Times New Roman" charset="0"/>
                      </a:endParaRPr>
                    </a:p>
                  </a:txBody>
                  <a:tcPr marL="144768" marR="14476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r>
              <a:tr h="338138">
                <a:tc>
                  <a:txBody>
                    <a:bodyPr/>
                    <a:lstStyle>
                      <a:lvl1pPr>
                        <a:lnSpc>
                          <a:spcPct val="90000"/>
                        </a:lnSpc>
                        <a:spcBef>
                          <a:spcPts val="750"/>
                        </a:spcBef>
                        <a:buFont typeface="Arial" charset="0"/>
                        <a:defRPr sz="1900">
                          <a:solidFill>
                            <a:schemeClr val="tx1"/>
                          </a:solidFill>
                          <a:latin typeface="Calibri" charset="0"/>
                          <a:ea typeface="宋体" charset="-122"/>
                          <a:cs typeface="宋体" charset="-122"/>
                        </a:defRPr>
                      </a:lvl1pPr>
                      <a:lvl2pPr>
                        <a:lnSpc>
                          <a:spcPct val="90000"/>
                        </a:lnSpc>
                        <a:spcBef>
                          <a:spcPts val="375"/>
                        </a:spcBef>
                        <a:buFont typeface="Arial" charset="0"/>
                        <a:defRPr sz="2400">
                          <a:solidFill>
                            <a:schemeClr val="tx1"/>
                          </a:solidFill>
                          <a:latin typeface="Calibri" charset="0"/>
                          <a:ea typeface="宋体" charset="-122"/>
                          <a:cs typeface="宋体" charset="-122"/>
                        </a:defRPr>
                      </a:lvl2pPr>
                      <a:lvl3pPr>
                        <a:lnSpc>
                          <a:spcPct val="90000"/>
                        </a:lnSpc>
                        <a:spcBef>
                          <a:spcPts val="375"/>
                        </a:spcBef>
                        <a:buFont typeface="Arial" charset="0"/>
                        <a:defRPr sz="1300">
                          <a:solidFill>
                            <a:schemeClr val="tx1"/>
                          </a:solidFill>
                          <a:latin typeface="Calibri" charset="0"/>
                          <a:ea typeface="宋体" charset="-122"/>
                          <a:cs typeface="宋体" charset="-122"/>
                        </a:defRPr>
                      </a:lvl3pPr>
                      <a:lvl4pPr>
                        <a:lnSpc>
                          <a:spcPct val="90000"/>
                        </a:lnSpc>
                        <a:spcBef>
                          <a:spcPts val="375"/>
                        </a:spcBef>
                        <a:buFont typeface="Arial" charset="0"/>
                        <a:defRPr sz="1200">
                          <a:solidFill>
                            <a:schemeClr val="tx1"/>
                          </a:solidFill>
                          <a:latin typeface="Calibri" charset="0"/>
                          <a:ea typeface="宋体" charset="-122"/>
                          <a:cs typeface="宋体" charset="-122"/>
                        </a:defRPr>
                      </a:lvl4pPr>
                      <a:lvl5pPr>
                        <a:lnSpc>
                          <a:spcPct val="90000"/>
                        </a:lnSpc>
                        <a:spcBef>
                          <a:spcPts val="375"/>
                        </a:spcBef>
                        <a:buFont typeface="Arial" charset="0"/>
                        <a:defRPr sz="1200">
                          <a:solidFill>
                            <a:schemeClr val="tx1"/>
                          </a:solidFill>
                          <a:latin typeface="Calibri" charset="0"/>
                          <a:ea typeface="宋体" charset="-122"/>
                          <a:cs typeface="宋体" charset="-122"/>
                        </a:defRPr>
                      </a:lvl5pPr>
                      <a:lvl6pPr marL="18288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6pPr>
                      <a:lvl7pPr marL="22860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7pPr>
                      <a:lvl8pPr marL="27432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8pPr>
                      <a:lvl9pPr marL="32004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en-US" altLang="zh-CN" sz="1900" b="1" i="0" u="none" strike="noStrike" cap="none" normalizeH="0" baseline="0">
                          <a:ln>
                            <a:noFill/>
                          </a:ln>
                          <a:solidFill>
                            <a:srgbClr val="FFFFFF"/>
                          </a:solidFill>
                          <a:effectLst/>
                          <a:latin typeface="Calibri" charset="0"/>
                          <a:ea typeface="宋体" charset="-122"/>
                          <a:cs typeface="宋体" charset="-122"/>
                        </a:rPr>
                        <a:t>apple</a:t>
                      </a:r>
                      <a:endParaRPr kumimoji="0" lang="zh-CN" altLang="zh-CN" sz="2200" b="1" i="0" u="none" strike="noStrike" cap="none" normalizeH="0" baseline="0">
                        <a:ln>
                          <a:noFill/>
                        </a:ln>
                        <a:solidFill>
                          <a:srgbClr val="FFFFFF"/>
                        </a:solidFill>
                        <a:effectLst/>
                        <a:latin typeface="Calibri" charset="0"/>
                        <a:ea typeface="Times New Roman" charset="0"/>
                        <a:cs typeface="Times New Roman" charset="0"/>
                      </a:endParaRPr>
                    </a:p>
                  </a:txBody>
                  <a:tcPr marL="144768" marR="14476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ts val="750"/>
                        </a:spcBef>
                        <a:buFont typeface="Arial" charset="0"/>
                        <a:defRPr sz="1900">
                          <a:solidFill>
                            <a:schemeClr val="tx1"/>
                          </a:solidFill>
                          <a:latin typeface="Calibri" charset="0"/>
                          <a:ea typeface="宋体" charset="-122"/>
                          <a:cs typeface="宋体" charset="-122"/>
                        </a:defRPr>
                      </a:lvl1pPr>
                      <a:lvl2pPr>
                        <a:lnSpc>
                          <a:spcPct val="90000"/>
                        </a:lnSpc>
                        <a:spcBef>
                          <a:spcPts val="375"/>
                        </a:spcBef>
                        <a:buFont typeface="Arial" charset="0"/>
                        <a:defRPr sz="2400">
                          <a:solidFill>
                            <a:schemeClr val="tx1"/>
                          </a:solidFill>
                          <a:latin typeface="Calibri" charset="0"/>
                          <a:ea typeface="宋体" charset="-122"/>
                          <a:cs typeface="宋体" charset="-122"/>
                        </a:defRPr>
                      </a:lvl2pPr>
                      <a:lvl3pPr>
                        <a:lnSpc>
                          <a:spcPct val="90000"/>
                        </a:lnSpc>
                        <a:spcBef>
                          <a:spcPts val="375"/>
                        </a:spcBef>
                        <a:buFont typeface="Arial" charset="0"/>
                        <a:defRPr sz="1300">
                          <a:solidFill>
                            <a:schemeClr val="tx1"/>
                          </a:solidFill>
                          <a:latin typeface="Calibri" charset="0"/>
                          <a:ea typeface="宋体" charset="-122"/>
                          <a:cs typeface="宋体" charset="-122"/>
                        </a:defRPr>
                      </a:lvl3pPr>
                      <a:lvl4pPr>
                        <a:lnSpc>
                          <a:spcPct val="90000"/>
                        </a:lnSpc>
                        <a:spcBef>
                          <a:spcPts val="375"/>
                        </a:spcBef>
                        <a:buFont typeface="Arial" charset="0"/>
                        <a:defRPr sz="1200">
                          <a:solidFill>
                            <a:schemeClr val="tx1"/>
                          </a:solidFill>
                          <a:latin typeface="Calibri" charset="0"/>
                          <a:ea typeface="宋体" charset="-122"/>
                          <a:cs typeface="宋体" charset="-122"/>
                        </a:defRPr>
                      </a:lvl4pPr>
                      <a:lvl5pPr>
                        <a:lnSpc>
                          <a:spcPct val="90000"/>
                        </a:lnSpc>
                        <a:spcBef>
                          <a:spcPts val="375"/>
                        </a:spcBef>
                        <a:buFont typeface="Arial" charset="0"/>
                        <a:defRPr sz="1200">
                          <a:solidFill>
                            <a:schemeClr val="tx1"/>
                          </a:solidFill>
                          <a:latin typeface="Calibri" charset="0"/>
                          <a:ea typeface="宋体" charset="-122"/>
                          <a:cs typeface="宋体" charset="-122"/>
                        </a:defRPr>
                      </a:lvl5pPr>
                      <a:lvl6pPr marL="18288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6pPr>
                      <a:lvl7pPr marL="22860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7pPr>
                      <a:lvl8pPr marL="27432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8pPr>
                      <a:lvl9pPr marL="32004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en-US" altLang="zh-CN" sz="1900" b="0" i="0" u="none" strike="noStrike" cap="none" normalizeH="0" baseline="0">
                          <a:ln>
                            <a:noFill/>
                          </a:ln>
                          <a:solidFill>
                            <a:srgbClr val="000000"/>
                          </a:solidFill>
                          <a:effectLst/>
                          <a:latin typeface="Calibri" charset="0"/>
                          <a:ea typeface="宋体" charset="-122"/>
                          <a:cs typeface="宋体" charset="-122"/>
                        </a:rPr>
                        <a:t>a_fruit</a:t>
                      </a:r>
                      <a:endParaRPr kumimoji="0" lang="zh-CN" altLang="zh-CN" sz="2200" b="0" i="0" u="none" strike="noStrike" cap="none" normalizeH="0" baseline="0">
                        <a:ln>
                          <a:noFill/>
                        </a:ln>
                        <a:solidFill>
                          <a:srgbClr val="000000"/>
                        </a:solidFill>
                        <a:effectLst/>
                        <a:latin typeface="Calibri" charset="0"/>
                        <a:ea typeface="Times New Roman" charset="0"/>
                        <a:cs typeface="Times New Roman" charset="0"/>
                      </a:endParaRPr>
                    </a:p>
                  </a:txBody>
                  <a:tcPr marL="144768" marR="14476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lvl1pPr>
                        <a:lnSpc>
                          <a:spcPct val="90000"/>
                        </a:lnSpc>
                        <a:spcBef>
                          <a:spcPts val="750"/>
                        </a:spcBef>
                        <a:buFont typeface="Arial" charset="0"/>
                        <a:defRPr sz="1900">
                          <a:solidFill>
                            <a:schemeClr val="tx1"/>
                          </a:solidFill>
                          <a:latin typeface="Calibri" charset="0"/>
                          <a:ea typeface="宋体" charset="-122"/>
                          <a:cs typeface="宋体" charset="-122"/>
                        </a:defRPr>
                      </a:lvl1pPr>
                      <a:lvl2pPr>
                        <a:lnSpc>
                          <a:spcPct val="90000"/>
                        </a:lnSpc>
                        <a:spcBef>
                          <a:spcPts val="375"/>
                        </a:spcBef>
                        <a:buFont typeface="Arial" charset="0"/>
                        <a:defRPr sz="2400">
                          <a:solidFill>
                            <a:schemeClr val="tx1"/>
                          </a:solidFill>
                          <a:latin typeface="Calibri" charset="0"/>
                          <a:ea typeface="宋体" charset="-122"/>
                          <a:cs typeface="宋体" charset="-122"/>
                        </a:defRPr>
                      </a:lvl2pPr>
                      <a:lvl3pPr>
                        <a:lnSpc>
                          <a:spcPct val="90000"/>
                        </a:lnSpc>
                        <a:spcBef>
                          <a:spcPts val="375"/>
                        </a:spcBef>
                        <a:buFont typeface="Arial" charset="0"/>
                        <a:defRPr sz="1300">
                          <a:solidFill>
                            <a:schemeClr val="tx1"/>
                          </a:solidFill>
                          <a:latin typeface="Calibri" charset="0"/>
                          <a:ea typeface="宋体" charset="-122"/>
                          <a:cs typeface="宋体" charset="-122"/>
                        </a:defRPr>
                      </a:lvl3pPr>
                      <a:lvl4pPr>
                        <a:lnSpc>
                          <a:spcPct val="90000"/>
                        </a:lnSpc>
                        <a:spcBef>
                          <a:spcPts val="375"/>
                        </a:spcBef>
                        <a:buFont typeface="Arial" charset="0"/>
                        <a:defRPr sz="1200">
                          <a:solidFill>
                            <a:schemeClr val="tx1"/>
                          </a:solidFill>
                          <a:latin typeface="Calibri" charset="0"/>
                          <a:ea typeface="宋体" charset="-122"/>
                          <a:cs typeface="宋体" charset="-122"/>
                        </a:defRPr>
                      </a:lvl4pPr>
                      <a:lvl5pPr>
                        <a:lnSpc>
                          <a:spcPct val="90000"/>
                        </a:lnSpc>
                        <a:spcBef>
                          <a:spcPts val="375"/>
                        </a:spcBef>
                        <a:buFont typeface="Arial" charset="0"/>
                        <a:defRPr sz="1200">
                          <a:solidFill>
                            <a:schemeClr val="tx1"/>
                          </a:solidFill>
                          <a:latin typeface="Calibri" charset="0"/>
                          <a:ea typeface="宋体" charset="-122"/>
                          <a:cs typeface="宋体" charset="-122"/>
                        </a:defRPr>
                      </a:lvl5pPr>
                      <a:lvl6pPr marL="18288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6pPr>
                      <a:lvl7pPr marL="22860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7pPr>
                      <a:lvl8pPr marL="27432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8pPr>
                      <a:lvl9pPr marL="32004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en-US" altLang="zh-CN" sz="1900" b="0" i="0" u="none" strike="noStrike" cap="none" normalizeH="0" baseline="0">
                          <a:ln>
                            <a:noFill/>
                          </a:ln>
                          <a:solidFill>
                            <a:srgbClr val="000000"/>
                          </a:solidFill>
                          <a:effectLst/>
                          <a:latin typeface="Calibri" charset="0"/>
                          <a:ea typeface="宋体" charset="-122"/>
                          <a:cs typeface="宋体" charset="-122"/>
                        </a:rPr>
                        <a:t>24</a:t>
                      </a:r>
                      <a:endParaRPr kumimoji="0" lang="zh-CN" altLang="zh-CN" sz="2200" b="0" i="0" u="none" strike="noStrike" cap="none" normalizeH="0" baseline="0">
                        <a:ln>
                          <a:noFill/>
                        </a:ln>
                        <a:solidFill>
                          <a:srgbClr val="000000"/>
                        </a:solidFill>
                        <a:effectLst/>
                        <a:latin typeface="Calibri" charset="0"/>
                        <a:ea typeface="Times New Roman" charset="0"/>
                        <a:cs typeface="Times New Roman" charset="0"/>
                      </a:endParaRPr>
                    </a:p>
                  </a:txBody>
                  <a:tcPr marL="144768" marR="14476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r>
              <a:tr h="338138">
                <a:tc>
                  <a:txBody>
                    <a:bodyPr/>
                    <a:lstStyle>
                      <a:lvl1pPr>
                        <a:lnSpc>
                          <a:spcPct val="90000"/>
                        </a:lnSpc>
                        <a:spcBef>
                          <a:spcPts val="750"/>
                        </a:spcBef>
                        <a:buFont typeface="Arial" charset="0"/>
                        <a:defRPr sz="1900">
                          <a:solidFill>
                            <a:schemeClr val="tx1"/>
                          </a:solidFill>
                          <a:latin typeface="Calibri" charset="0"/>
                          <a:ea typeface="宋体" charset="-122"/>
                          <a:cs typeface="宋体" charset="-122"/>
                        </a:defRPr>
                      </a:lvl1pPr>
                      <a:lvl2pPr>
                        <a:lnSpc>
                          <a:spcPct val="90000"/>
                        </a:lnSpc>
                        <a:spcBef>
                          <a:spcPts val="375"/>
                        </a:spcBef>
                        <a:buFont typeface="Arial" charset="0"/>
                        <a:defRPr sz="2400">
                          <a:solidFill>
                            <a:schemeClr val="tx1"/>
                          </a:solidFill>
                          <a:latin typeface="Calibri" charset="0"/>
                          <a:ea typeface="宋体" charset="-122"/>
                          <a:cs typeface="宋体" charset="-122"/>
                        </a:defRPr>
                      </a:lvl2pPr>
                      <a:lvl3pPr>
                        <a:lnSpc>
                          <a:spcPct val="90000"/>
                        </a:lnSpc>
                        <a:spcBef>
                          <a:spcPts val="375"/>
                        </a:spcBef>
                        <a:buFont typeface="Arial" charset="0"/>
                        <a:defRPr sz="1300">
                          <a:solidFill>
                            <a:schemeClr val="tx1"/>
                          </a:solidFill>
                          <a:latin typeface="Calibri" charset="0"/>
                          <a:ea typeface="宋体" charset="-122"/>
                          <a:cs typeface="宋体" charset="-122"/>
                        </a:defRPr>
                      </a:lvl3pPr>
                      <a:lvl4pPr>
                        <a:lnSpc>
                          <a:spcPct val="90000"/>
                        </a:lnSpc>
                        <a:spcBef>
                          <a:spcPts val="375"/>
                        </a:spcBef>
                        <a:buFont typeface="Arial" charset="0"/>
                        <a:defRPr sz="1200">
                          <a:solidFill>
                            <a:schemeClr val="tx1"/>
                          </a:solidFill>
                          <a:latin typeface="Calibri" charset="0"/>
                          <a:ea typeface="宋体" charset="-122"/>
                          <a:cs typeface="宋体" charset="-122"/>
                        </a:defRPr>
                      </a:lvl4pPr>
                      <a:lvl5pPr>
                        <a:lnSpc>
                          <a:spcPct val="90000"/>
                        </a:lnSpc>
                        <a:spcBef>
                          <a:spcPts val="375"/>
                        </a:spcBef>
                        <a:buFont typeface="Arial" charset="0"/>
                        <a:defRPr sz="1200">
                          <a:solidFill>
                            <a:schemeClr val="tx1"/>
                          </a:solidFill>
                          <a:latin typeface="Calibri" charset="0"/>
                          <a:ea typeface="宋体" charset="-122"/>
                          <a:cs typeface="宋体" charset="-122"/>
                        </a:defRPr>
                      </a:lvl5pPr>
                      <a:lvl6pPr marL="18288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6pPr>
                      <a:lvl7pPr marL="22860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7pPr>
                      <a:lvl8pPr marL="27432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8pPr>
                      <a:lvl9pPr marL="32004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en-US" altLang="zh-CN" sz="1900" b="1" i="0" u="none" strike="noStrike" cap="none" normalizeH="0" baseline="0">
                          <a:ln>
                            <a:noFill/>
                          </a:ln>
                          <a:solidFill>
                            <a:srgbClr val="FFFFFF"/>
                          </a:solidFill>
                          <a:effectLst/>
                          <a:latin typeface="Calibri" charset="0"/>
                          <a:ea typeface="宋体" charset="-122"/>
                          <a:cs typeface="宋体" charset="-122"/>
                        </a:rPr>
                        <a:t>apple</a:t>
                      </a:r>
                      <a:endParaRPr kumimoji="0" lang="zh-CN" altLang="zh-CN" sz="2200" b="1" i="0" u="none" strike="noStrike" cap="none" normalizeH="0" baseline="0">
                        <a:ln>
                          <a:noFill/>
                        </a:ln>
                        <a:solidFill>
                          <a:srgbClr val="FFFFFF"/>
                        </a:solidFill>
                        <a:effectLst/>
                        <a:latin typeface="Calibri" charset="0"/>
                        <a:ea typeface="Times New Roman" charset="0"/>
                        <a:cs typeface="Times New Roman" charset="0"/>
                      </a:endParaRPr>
                    </a:p>
                  </a:txBody>
                  <a:tcPr marL="144768" marR="14476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ts val="750"/>
                        </a:spcBef>
                        <a:buFont typeface="Arial" charset="0"/>
                        <a:defRPr sz="1900">
                          <a:solidFill>
                            <a:schemeClr val="tx1"/>
                          </a:solidFill>
                          <a:latin typeface="Calibri" charset="0"/>
                          <a:ea typeface="宋体" charset="-122"/>
                          <a:cs typeface="宋体" charset="-122"/>
                        </a:defRPr>
                      </a:lvl1pPr>
                      <a:lvl2pPr>
                        <a:lnSpc>
                          <a:spcPct val="90000"/>
                        </a:lnSpc>
                        <a:spcBef>
                          <a:spcPts val="375"/>
                        </a:spcBef>
                        <a:buFont typeface="Arial" charset="0"/>
                        <a:defRPr sz="2400">
                          <a:solidFill>
                            <a:schemeClr val="tx1"/>
                          </a:solidFill>
                          <a:latin typeface="Calibri" charset="0"/>
                          <a:ea typeface="宋体" charset="-122"/>
                          <a:cs typeface="宋体" charset="-122"/>
                        </a:defRPr>
                      </a:lvl2pPr>
                      <a:lvl3pPr>
                        <a:lnSpc>
                          <a:spcPct val="90000"/>
                        </a:lnSpc>
                        <a:spcBef>
                          <a:spcPts val="375"/>
                        </a:spcBef>
                        <a:buFont typeface="Arial" charset="0"/>
                        <a:defRPr sz="1300">
                          <a:solidFill>
                            <a:schemeClr val="tx1"/>
                          </a:solidFill>
                          <a:latin typeface="Calibri" charset="0"/>
                          <a:ea typeface="宋体" charset="-122"/>
                          <a:cs typeface="宋体" charset="-122"/>
                        </a:defRPr>
                      </a:lvl3pPr>
                      <a:lvl4pPr>
                        <a:lnSpc>
                          <a:spcPct val="90000"/>
                        </a:lnSpc>
                        <a:spcBef>
                          <a:spcPts val="375"/>
                        </a:spcBef>
                        <a:buFont typeface="Arial" charset="0"/>
                        <a:defRPr sz="1200">
                          <a:solidFill>
                            <a:schemeClr val="tx1"/>
                          </a:solidFill>
                          <a:latin typeface="Calibri" charset="0"/>
                          <a:ea typeface="宋体" charset="-122"/>
                          <a:cs typeface="宋体" charset="-122"/>
                        </a:defRPr>
                      </a:lvl4pPr>
                      <a:lvl5pPr>
                        <a:lnSpc>
                          <a:spcPct val="90000"/>
                        </a:lnSpc>
                        <a:spcBef>
                          <a:spcPts val="375"/>
                        </a:spcBef>
                        <a:buFont typeface="Arial" charset="0"/>
                        <a:defRPr sz="1200">
                          <a:solidFill>
                            <a:schemeClr val="tx1"/>
                          </a:solidFill>
                          <a:latin typeface="Calibri" charset="0"/>
                          <a:ea typeface="宋体" charset="-122"/>
                          <a:cs typeface="宋体" charset="-122"/>
                        </a:defRPr>
                      </a:lvl5pPr>
                      <a:lvl6pPr marL="18288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6pPr>
                      <a:lvl7pPr marL="22860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7pPr>
                      <a:lvl8pPr marL="27432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8pPr>
                      <a:lvl9pPr marL="32004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en-US" altLang="zh-CN" sz="1900" b="0" i="0" u="none" strike="noStrike" cap="none" normalizeH="0" baseline="0">
                          <a:ln>
                            <a:noFill/>
                          </a:ln>
                          <a:solidFill>
                            <a:srgbClr val="000000"/>
                          </a:solidFill>
                          <a:effectLst/>
                          <a:latin typeface="Calibri" charset="0"/>
                          <a:ea typeface="宋体" charset="-122"/>
                          <a:cs typeface="宋体" charset="-122"/>
                        </a:rPr>
                        <a:t>grows_on_trees</a:t>
                      </a:r>
                      <a:endParaRPr kumimoji="0" lang="zh-CN" altLang="zh-CN" sz="2200" b="0" i="0" u="none" strike="noStrike" cap="none" normalizeH="0" baseline="0">
                        <a:ln>
                          <a:noFill/>
                        </a:ln>
                        <a:solidFill>
                          <a:srgbClr val="000000"/>
                        </a:solidFill>
                        <a:effectLst/>
                        <a:latin typeface="Calibri" charset="0"/>
                        <a:ea typeface="Times New Roman" charset="0"/>
                        <a:cs typeface="Times New Roman" charset="0"/>
                      </a:endParaRPr>
                    </a:p>
                  </a:txBody>
                  <a:tcPr marL="144768" marR="14476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lvl1pPr>
                        <a:lnSpc>
                          <a:spcPct val="90000"/>
                        </a:lnSpc>
                        <a:spcBef>
                          <a:spcPts val="750"/>
                        </a:spcBef>
                        <a:buFont typeface="Arial" charset="0"/>
                        <a:defRPr sz="1900">
                          <a:solidFill>
                            <a:schemeClr val="tx1"/>
                          </a:solidFill>
                          <a:latin typeface="Calibri" charset="0"/>
                          <a:ea typeface="宋体" charset="-122"/>
                          <a:cs typeface="宋体" charset="-122"/>
                        </a:defRPr>
                      </a:lvl1pPr>
                      <a:lvl2pPr>
                        <a:lnSpc>
                          <a:spcPct val="90000"/>
                        </a:lnSpc>
                        <a:spcBef>
                          <a:spcPts val="375"/>
                        </a:spcBef>
                        <a:buFont typeface="Arial" charset="0"/>
                        <a:defRPr sz="2400">
                          <a:solidFill>
                            <a:schemeClr val="tx1"/>
                          </a:solidFill>
                          <a:latin typeface="Calibri" charset="0"/>
                          <a:ea typeface="宋体" charset="-122"/>
                          <a:cs typeface="宋体" charset="-122"/>
                        </a:defRPr>
                      </a:lvl2pPr>
                      <a:lvl3pPr>
                        <a:lnSpc>
                          <a:spcPct val="90000"/>
                        </a:lnSpc>
                        <a:spcBef>
                          <a:spcPts val="375"/>
                        </a:spcBef>
                        <a:buFont typeface="Arial" charset="0"/>
                        <a:defRPr sz="1300">
                          <a:solidFill>
                            <a:schemeClr val="tx1"/>
                          </a:solidFill>
                          <a:latin typeface="Calibri" charset="0"/>
                          <a:ea typeface="宋体" charset="-122"/>
                          <a:cs typeface="宋体" charset="-122"/>
                        </a:defRPr>
                      </a:lvl3pPr>
                      <a:lvl4pPr>
                        <a:lnSpc>
                          <a:spcPct val="90000"/>
                        </a:lnSpc>
                        <a:spcBef>
                          <a:spcPts val="375"/>
                        </a:spcBef>
                        <a:buFont typeface="Arial" charset="0"/>
                        <a:defRPr sz="1200">
                          <a:solidFill>
                            <a:schemeClr val="tx1"/>
                          </a:solidFill>
                          <a:latin typeface="Calibri" charset="0"/>
                          <a:ea typeface="宋体" charset="-122"/>
                          <a:cs typeface="宋体" charset="-122"/>
                        </a:defRPr>
                      </a:lvl4pPr>
                      <a:lvl5pPr>
                        <a:lnSpc>
                          <a:spcPct val="90000"/>
                        </a:lnSpc>
                        <a:spcBef>
                          <a:spcPts val="375"/>
                        </a:spcBef>
                        <a:buFont typeface="Arial" charset="0"/>
                        <a:defRPr sz="1200">
                          <a:solidFill>
                            <a:schemeClr val="tx1"/>
                          </a:solidFill>
                          <a:latin typeface="Calibri" charset="0"/>
                          <a:ea typeface="宋体" charset="-122"/>
                          <a:cs typeface="宋体" charset="-122"/>
                        </a:defRPr>
                      </a:lvl5pPr>
                      <a:lvl6pPr marL="18288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6pPr>
                      <a:lvl7pPr marL="22860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7pPr>
                      <a:lvl8pPr marL="27432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8pPr>
                      <a:lvl9pPr marL="32004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en-US" altLang="zh-CN" sz="1900" b="0" i="0" u="none" strike="noStrike" cap="none" normalizeH="0" baseline="0">
                          <a:ln>
                            <a:noFill/>
                          </a:ln>
                          <a:solidFill>
                            <a:srgbClr val="000000"/>
                          </a:solidFill>
                          <a:effectLst/>
                          <a:latin typeface="Calibri" charset="0"/>
                          <a:ea typeface="宋体" charset="-122"/>
                          <a:cs typeface="宋体" charset="-122"/>
                        </a:rPr>
                        <a:t>20</a:t>
                      </a:r>
                      <a:endParaRPr kumimoji="0" lang="zh-CN" altLang="zh-CN" sz="2200" b="0" i="0" u="none" strike="noStrike" cap="none" normalizeH="0" baseline="0">
                        <a:ln>
                          <a:noFill/>
                        </a:ln>
                        <a:solidFill>
                          <a:srgbClr val="000000"/>
                        </a:solidFill>
                        <a:effectLst/>
                        <a:latin typeface="Calibri" charset="0"/>
                        <a:ea typeface="Times New Roman" charset="0"/>
                        <a:cs typeface="Times New Roman" charset="0"/>
                      </a:endParaRPr>
                    </a:p>
                  </a:txBody>
                  <a:tcPr marL="144768" marR="14476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r>
              <a:tr h="338138">
                <a:tc>
                  <a:txBody>
                    <a:bodyPr/>
                    <a:lstStyle>
                      <a:lvl1pPr>
                        <a:lnSpc>
                          <a:spcPct val="90000"/>
                        </a:lnSpc>
                        <a:spcBef>
                          <a:spcPts val="750"/>
                        </a:spcBef>
                        <a:buFont typeface="Arial" charset="0"/>
                        <a:defRPr sz="1900">
                          <a:solidFill>
                            <a:schemeClr val="tx1"/>
                          </a:solidFill>
                          <a:latin typeface="Calibri" charset="0"/>
                          <a:ea typeface="宋体" charset="-122"/>
                          <a:cs typeface="宋体" charset="-122"/>
                        </a:defRPr>
                      </a:lvl1pPr>
                      <a:lvl2pPr>
                        <a:lnSpc>
                          <a:spcPct val="90000"/>
                        </a:lnSpc>
                        <a:spcBef>
                          <a:spcPts val="375"/>
                        </a:spcBef>
                        <a:buFont typeface="Arial" charset="0"/>
                        <a:defRPr sz="2400">
                          <a:solidFill>
                            <a:schemeClr val="tx1"/>
                          </a:solidFill>
                          <a:latin typeface="Calibri" charset="0"/>
                          <a:ea typeface="宋体" charset="-122"/>
                          <a:cs typeface="宋体" charset="-122"/>
                        </a:defRPr>
                      </a:lvl2pPr>
                      <a:lvl3pPr>
                        <a:lnSpc>
                          <a:spcPct val="90000"/>
                        </a:lnSpc>
                        <a:spcBef>
                          <a:spcPts val="375"/>
                        </a:spcBef>
                        <a:buFont typeface="Arial" charset="0"/>
                        <a:defRPr sz="1300">
                          <a:solidFill>
                            <a:schemeClr val="tx1"/>
                          </a:solidFill>
                          <a:latin typeface="Calibri" charset="0"/>
                          <a:ea typeface="宋体" charset="-122"/>
                          <a:cs typeface="宋体" charset="-122"/>
                        </a:defRPr>
                      </a:lvl3pPr>
                      <a:lvl4pPr>
                        <a:lnSpc>
                          <a:spcPct val="90000"/>
                        </a:lnSpc>
                        <a:spcBef>
                          <a:spcPts val="375"/>
                        </a:spcBef>
                        <a:buFont typeface="Arial" charset="0"/>
                        <a:defRPr sz="1200">
                          <a:solidFill>
                            <a:schemeClr val="tx1"/>
                          </a:solidFill>
                          <a:latin typeface="Calibri" charset="0"/>
                          <a:ea typeface="宋体" charset="-122"/>
                          <a:cs typeface="宋体" charset="-122"/>
                        </a:defRPr>
                      </a:lvl4pPr>
                      <a:lvl5pPr>
                        <a:lnSpc>
                          <a:spcPct val="90000"/>
                        </a:lnSpc>
                        <a:spcBef>
                          <a:spcPts val="375"/>
                        </a:spcBef>
                        <a:buFont typeface="Arial" charset="0"/>
                        <a:defRPr sz="1200">
                          <a:solidFill>
                            <a:schemeClr val="tx1"/>
                          </a:solidFill>
                          <a:latin typeface="Calibri" charset="0"/>
                          <a:ea typeface="宋体" charset="-122"/>
                          <a:cs typeface="宋体" charset="-122"/>
                        </a:defRPr>
                      </a:lvl5pPr>
                      <a:lvl6pPr marL="18288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6pPr>
                      <a:lvl7pPr marL="22860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7pPr>
                      <a:lvl8pPr marL="27432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8pPr>
                      <a:lvl9pPr marL="32004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en-US" altLang="zh-CN" sz="1900" b="1" i="0" u="none" strike="noStrike" cap="none" normalizeH="0" baseline="0">
                          <a:ln>
                            <a:noFill/>
                          </a:ln>
                          <a:solidFill>
                            <a:srgbClr val="FFFFFF"/>
                          </a:solidFill>
                          <a:effectLst/>
                          <a:latin typeface="Calibri" charset="0"/>
                          <a:ea typeface="宋体" charset="-122"/>
                          <a:cs typeface="宋体" charset="-122"/>
                        </a:rPr>
                        <a:t>apple</a:t>
                      </a:r>
                      <a:endParaRPr kumimoji="0" lang="zh-CN" altLang="zh-CN" sz="2200" b="1" i="0" u="none" strike="noStrike" cap="none" normalizeH="0" baseline="0">
                        <a:ln>
                          <a:noFill/>
                        </a:ln>
                        <a:solidFill>
                          <a:srgbClr val="FFFFFF"/>
                        </a:solidFill>
                        <a:effectLst/>
                        <a:latin typeface="Calibri" charset="0"/>
                        <a:ea typeface="Times New Roman" charset="0"/>
                        <a:cs typeface="Times New Roman" charset="0"/>
                      </a:endParaRPr>
                    </a:p>
                  </a:txBody>
                  <a:tcPr marL="144768" marR="14476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ts val="750"/>
                        </a:spcBef>
                        <a:buFont typeface="Arial" charset="0"/>
                        <a:defRPr sz="1900">
                          <a:solidFill>
                            <a:schemeClr val="tx1"/>
                          </a:solidFill>
                          <a:latin typeface="Calibri" charset="0"/>
                          <a:ea typeface="宋体" charset="-122"/>
                          <a:cs typeface="宋体" charset="-122"/>
                        </a:defRPr>
                      </a:lvl1pPr>
                      <a:lvl2pPr>
                        <a:lnSpc>
                          <a:spcPct val="90000"/>
                        </a:lnSpc>
                        <a:spcBef>
                          <a:spcPts val="375"/>
                        </a:spcBef>
                        <a:buFont typeface="Arial" charset="0"/>
                        <a:defRPr sz="2400">
                          <a:solidFill>
                            <a:schemeClr val="tx1"/>
                          </a:solidFill>
                          <a:latin typeface="Calibri" charset="0"/>
                          <a:ea typeface="宋体" charset="-122"/>
                          <a:cs typeface="宋体" charset="-122"/>
                        </a:defRPr>
                      </a:lvl2pPr>
                      <a:lvl3pPr>
                        <a:lnSpc>
                          <a:spcPct val="90000"/>
                        </a:lnSpc>
                        <a:spcBef>
                          <a:spcPts val="375"/>
                        </a:spcBef>
                        <a:buFont typeface="Arial" charset="0"/>
                        <a:defRPr sz="1300">
                          <a:solidFill>
                            <a:schemeClr val="tx1"/>
                          </a:solidFill>
                          <a:latin typeface="Calibri" charset="0"/>
                          <a:ea typeface="宋体" charset="-122"/>
                          <a:cs typeface="宋体" charset="-122"/>
                        </a:defRPr>
                      </a:lvl3pPr>
                      <a:lvl4pPr>
                        <a:lnSpc>
                          <a:spcPct val="90000"/>
                        </a:lnSpc>
                        <a:spcBef>
                          <a:spcPts val="375"/>
                        </a:spcBef>
                        <a:buFont typeface="Arial" charset="0"/>
                        <a:defRPr sz="1200">
                          <a:solidFill>
                            <a:schemeClr val="tx1"/>
                          </a:solidFill>
                          <a:latin typeface="Calibri" charset="0"/>
                          <a:ea typeface="宋体" charset="-122"/>
                          <a:cs typeface="宋体" charset="-122"/>
                        </a:defRPr>
                      </a:lvl4pPr>
                      <a:lvl5pPr>
                        <a:lnSpc>
                          <a:spcPct val="90000"/>
                        </a:lnSpc>
                        <a:spcBef>
                          <a:spcPts val="375"/>
                        </a:spcBef>
                        <a:buFont typeface="Arial" charset="0"/>
                        <a:defRPr sz="1200">
                          <a:solidFill>
                            <a:schemeClr val="tx1"/>
                          </a:solidFill>
                          <a:latin typeface="Calibri" charset="0"/>
                          <a:ea typeface="宋体" charset="-122"/>
                          <a:cs typeface="宋体" charset="-122"/>
                        </a:defRPr>
                      </a:lvl5pPr>
                      <a:lvl6pPr marL="18288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6pPr>
                      <a:lvl7pPr marL="22860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7pPr>
                      <a:lvl8pPr marL="27432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8pPr>
                      <a:lvl9pPr marL="32004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en-US" altLang="zh-CN" sz="1900" b="0" i="0" u="none" strike="noStrike" cap="none" normalizeH="0" baseline="0">
                          <a:ln>
                            <a:noFill/>
                          </a:ln>
                          <a:solidFill>
                            <a:srgbClr val="000000"/>
                          </a:solidFill>
                          <a:effectLst/>
                          <a:latin typeface="Calibri" charset="0"/>
                          <a:ea typeface="宋体" charset="-122"/>
                          <a:cs typeface="宋体" charset="-122"/>
                        </a:rPr>
                        <a:t>is_green</a:t>
                      </a:r>
                      <a:endParaRPr kumimoji="0" lang="zh-CN" altLang="zh-CN" sz="2200" b="0" i="0" u="none" strike="noStrike" cap="none" normalizeH="0" baseline="0">
                        <a:ln>
                          <a:noFill/>
                        </a:ln>
                        <a:solidFill>
                          <a:srgbClr val="000000"/>
                        </a:solidFill>
                        <a:effectLst/>
                        <a:latin typeface="Calibri" charset="0"/>
                        <a:ea typeface="Times New Roman" charset="0"/>
                        <a:cs typeface="Times New Roman" charset="0"/>
                      </a:endParaRPr>
                    </a:p>
                  </a:txBody>
                  <a:tcPr marL="144768" marR="14476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lvl1pPr>
                        <a:lnSpc>
                          <a:spcPct val="90000"/>
                        </a:lnSpc>
                        <a:spcBef>
                          <a:spcPts val="750"/>
                        </a:spcBef>
                        <a:buFont typeface="Arial" charset="0"/>
                        <a:defRPr sz="1900">
                          <a:solidFill>
                            <a:schemeClr val="tx1"/>
                          </a:solidFill>
                          <a:latin typeface="Calibri" charset="0"/>
                          <a:ea typeface="宋体" charset="-122"/>
                          <a:cs typeface="宋体" charset="-122"/>
                        </a:defRPr>
                      </a:lvl1pPr>
                      <a:lvl2pPr>
                        <a:lnSpc>
                          <a:spcPct val="90000"/>
                        </a:lnSpc>
                        <a:spcBef>
                          <a:spcPts val="375"/>
                        </a:spcBef>
                        <a:buFont typeface="Arial" charset="0"/>
                        <a:defRPr sz="2400">
                          <a:solidFill>
                            <a:schemeClr val="tx1"/>
                          </a:solidFill>
                          <a:latin typeface="Calibri" charset="0"/>
                          <a:ea typeface="宋体" charset="-122"/>
                          <a:cs typeface="宋体" charset="-122"/>
                        </a:defRPr>
                      </a:lvl2pPr>
                      <a:lvl3pPr>
                        <a:lnSpc>
                          <a:spcPct val="90000"/>
                        </a:lnSpc>
                        <a:spcBef>
                          <a:spcPts val="375"/>
                        </a:spcBef>
                        <a:buFont typeface="Arial" charset="0"/>
                        <a:defRPr sz="1300">
                          <a:solidFill>
                            <a:schemeClr val="tx1"/>
                          </a:solidFill>
                          <a:latin typeface="Calibri" charset="0"/>
                          <a:ea typeface="宋体" charset="-122"/>
                          <a:cs typeface="宋体" charset="-122"/>
                        </a:defRPr>
                      </a:lvl3pPr>
                      <a:lvl4pPr>
                        <a:lnSpc>
                          <a:spcPct val="90000"/>
                        </a:lnSpc>
                        <a:spcBef>
                          <a:spcPts val="375"/>
                        </a:spcBef>
                        <a:buFont typeface="Arial" charset="0"/>
                        <a:defRPr sz="1200">
                          <a:solidFill>
                            <a:schemeClr val="tx1"/>
                          </a:solidFill>
                          <a:latin typeface="Calibri" charset="0"/>
                          <a:ea typeface="宋体" charset="-122"/>
                          <a:cs typeface="宋体" charset="-122"/>
                        </a:defRPr>
                      </a:lvl4pPr>
                      <a:lvl5pPr>
                        <a:lnSpc>
                          <a:spcPct val="90000"/>
                        </a:lnSpc>
                        <a:spcBef>
                          <a:spcPts val="375"/>
                        </a:spcBef>
                        <a:buFont typeface="Arial" charset="0"/>
                        <a:defRPr sz="1200">
                          <a:solidFill>
                            <a:schemeClr val="tx1"/>
                          </a:solidFill>
                          <a:latin typeface="Calibri" charset="0"/>
                          <a:ea typeface="宋体" charset="-122"/>
                          <a:cs typeface="宋体" charset="-122"/>
                        </a:defRPr>
                      </a:lvl5pPr>
                      <a:lvl6pPr marL="18288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6pPr>
                      <a:lvl7pPr marL="22860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7pPr>
                      <a:lvl8pPr marL="27432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8pPr>
                      <a:lvl9pPr marL="32004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en-US" altLang="zh-CN" sz="1900" b="0" i="0" u="none" strike="noStrike" cap="none" normalizeH="0" baseline="0">
                          <a:ln>
                            <a:noFill/>
                          </a:ln>
                          <a:solidFill>
                            <a:srgbClr val="000000"/>
                          </a:solidFill>
                          <a:effectLst/>
                          <a:latin typeface="Calibri" charset="0"/>
                          <a:ea typeface="宋体" charset="-122"/>
                          <a:cs typeface="宋体" charset="-122"/>
                        </a:rPr>
                        <a:t>17</a:t>
                      </a:r>
                      <a:endParaRPr kumimoji="0" lang="zh-CN" altLang="zh-CN" sz="2200" b="0" i="0" u="none" strike="noStrike" cap="none" normalizeH="0" baseline="0">
                        <a:ln>
                          <a:noFill/>
                        </a:ln>
                        <a:solidFill>
                          <a:srgbClr val="000000"/>
                        </a:solidFill>
                        <a:effectLst/>
                        <a:latin typeface="Calibri" charset="0"/>
                        <a:ea typeface="Times New Roman" charset="0"/>
                        <a:cs typeface="Times New Roman" charset="0"/>
                      </a:endParaRPr>
                    </a:p>
                  </a:txBody>
                  <a:tcPr marL="144768" marR="14476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r>
              <a:tr h="338138">
                <a:tc>
                  <a:txBody>
                    <a:bodyPr/>
                    <a:lstStyle>
                      <a:lvl1pPr>
                        <a:lnSpc>
                          <a:spcPct val="90000"/>
                        </a:lnSpc>
                        <a:spcBef>
                          <a:spcPts val="750"/>
                        </a:spcBef>
                        <a:buFont typeface="Arial" charset="0"/>
                        <a:defRPr sz="1900">
                          <a:solidFill>
                            <a:schemeClr val="tx1"/>
                          </a:solidFill>
                          <a:latin typeface="Calibri" charset="0"/>
                          <a:ea typeface="宋体" charset="-122"/>
                          <a:cs typeface="宋体" charset="-122"/>
                        </a:defRPr>
                      </a:lvl1pPr>
                      <a:lvl2pPr>
                        <a:lnSpc>
                          <a:spcPct val="90000"/>
                        </a:lnSpc>
                        <a:spcBef>
                          <a:spcPts val="375"/>
                        </a:spcBef>
                        <a:buFont typeface="Arial" charset="0"/>
                        <a:defRPr sz="2400">
                          <a:solidFill>
                            <a:schemeClr val="tx1"/>
                          </a:solidFill>
                          <a:latin typeface="Calibri" charset="0"/>
                          <a:ea typeface="宋体" charset="-122"/>
                          <a:cs typeface="宋体" charset="-122"/>
                        </a:defRPr>
                      </a:lvl2pPr>
                      <a:lvl3pPr>
                        <a:lnSpc>
                          <a:spcPct val="90000"/>
                        </a:lnSpc>
                        <a:spcBef>
                          <a:spcPts val="375"/>
                        </a:spcBef>
                        <a:buFont typeface="Arial" charset="0"/>
                        <a:defRPr sz="1300">
                          <a:solidFill>
                            <a:schemeClr val="tx1"/>
                          </a:solidFill>
                          <a:latin typeface="Calibri" charset="0"/>
                          <a:ea typeface="宋体" charset="-122"/>
                          <a:cs typeface="宋体" charset="-122"/>
                        </a:defRPr>
                      </a:lvl3pPr>
                      <a:lvl4pPr>
                        <a:lnSpc>
                          <a:spcPct val="90000"/>
                        </a:lnSpc>
                        <a:spcBef>
                          <a:spcPts val="375"/>
                        </a:spcBef>
                        <a:buFont typeface="Arial" charset="0"/>
                        <a:defRPr sz="1200">
                          <a:solidFill>
                            <a:schemeClr val="tx1"/>
                          </a:solidFill>
                          <a:latin typeface="Calibri" charset="0"/>
                          <a:ea typeface="宋体" charset="-122"/>
                          <a:cs typeface="宋体" charset="-122"/>
                        </a:defRPr>
                      </a:lvl4pPr>
                      <a:lvl5pPr>
                        <a:lnSpc>
                          <a:spcPct val="90000"/>
                        </a:lnSpc>
                        <a:spcBef>
                          <a:spcPts val="375"/>
                        </a:spcBef>
                        <a:buFont typeface="Arial" charset="0"/>
                        <a:defRPr sz="1200">
                          <a:solidFill>
                            <a:schemeClr val="tx1"/>
                          </a:solidFill>
                          <a:latin typeface="Calibri" charset="0"/>
                          <a:ea typeface="宋体" charset="-122"/>
                          <a:cs typeface="宋体" charset="-122"/>
                        </a:defRPr>
                      </a:lvl5pPr>
                      <a:lvl6pPr marL="18288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6pPr>
                      <a:lvl7pPr marL="22860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7pPr>
                      <a:lvl8pPr marL="27432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8pPr>
                      <a:lvl9pPr marL="32004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en-US" altLang="zh-CN" sz="1900" b="1" i="0" u="none" strike="noStrike" cap="none" normalizeH="0" baseline="0" dirty="0">
                          <a:ln>
                            <a:noFill/>
                          </a:ln>
                          <a:solidFill>
                            <a:srgbClr val="FFFFFF"/>
                          </a:solidFill>
                          <a:effectLst/>
                          <a:latin typeface="Calibri" charset="0"/>
                          <a:ea typeface="宋体" charset="-122"/>
                          <a:cs typeface="宋体" charset="-122"/>
                        </a:rPr>
                        <a:t>apple</a:t>
                      </a:r>
                      <a:endParaRPr kumimoji="0" lang="zh-CN" altLang="zh-CN" sz="2200" b="1" i="0" u="none" strike="noStrike" cap="none" normalizeH="0" baseline="0" dirty="0">
                        <a:ln>
                          <a:noFill/>
                        </a:ln>
                        <a:solidFill>
                          <a:srgbClr val="FFFFFF"/>
                        </a:solidFill>
                        <a:effectLst/>
                        <a:latin typeface="Calibri" charset="0"/>
                        <a:ea typeface="Times New Roman" charset="0"/>
                        <a:cs typeface="Times New Roman" charset="0"/>
                      </a:endParaRPr>
                    </a:p>
                  </a:txBody>
                  <a:tcPr marL="144768" marR="14476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ts val="750"/>
                        </a:spcBef>
                        <a:buFont typeface="Arial" charset="0"/>
                        <a:defRPr sz="1900">
                          <a:solidFill>
                            <a:schemeClr val="tx1"/>
                          </a:solidFill>
                          <a:latin typeface="Calibri" charset="0"/>
                          <a:ea typeface="宋体" charset="-122"/>
                          <a:cs typeface="宋体" charset="-122"/>
                        </a:defRPr>
                      </a:lvl1pPr>
                      <a:lvl2pPr>
                        <a:lnSpc>
                          <a:spcPct val="90000"/>
                        </a:lnSpc>
                        <a:spcBef>
                          <a:spcPts val="375"/>
                        </a:spcBef>
                        <a:buFont typeface="Arial" charset="0"/>
                        <a:defRPr sz="2400">
                          <a:solidFill>
                            <a:schemeClr val="tx1"/>
                          </a:solidFill>
                          <a:latin typeface="Calibri" charset="0"/>
                          <a:ea typeface="宋体" charset="-122"/>
                          <a:cs typeface="宋体" charset="-122"/>
                        </a:defRPr>
                      </a:lvl2pPr>
                      <a:lvl3pPr>
                        <a:lnSpc>
                          <a:spcPct val="90000"/>
                        </a:lnSpc>
                        <a:spcBef>
                          <a:spcPts val="375"/>
                        </a:spcBef>
                        <a:buFont typeface="Arial" charset="0"/>
                        <a:defRPr sz="1300">
                          <a:solidFill>
                            <a:schemeClr val="tx1"/>
                          </a:solidFill>
                          <a:latin typeface="Calibri" charset="0"/>
                          <a:ea typeface="宋体" charset="-122"/>
                          <a:cs typeface="宋体" charset="-122"/>
                        </a:defRPr>
                      </a:lvl3pPr>
                      <a:lvl4pPr>
                        <a:lnSpc>
                          <a:spcPct val="90000"/>
                        </a:lnSpc>
                        <a:spcBef>
                          <a:spcPts val="375"/>
                        </a:spcBef>
                        <a:buFont typeface="Arial" charset="0"/>
                        <a:defRPr sz="1200">
                          <a:solidFill>
                            <a:schemeClr val="tx1"/>
                          </a:solidFill>
                          <a:latin typeface="Calibri" charset="0"/>
                          <a:ea typeface="宋体" charset="-122"/>
                          <a:cs typeface="宋体" charset="-122"/>
                        </a:defRPr>
                      </a:lvl4pPr>
                      <a:lvl5pPr>
                        <a:lnSpc>
                          <a:spcPct val="90000"/>
                        </a:lnSpc>
                        <a:spcBef>
                          <a:spcPts val="375"/>
                        </a:spcBef>
                        <a:buFont typeface="Arial" charset="0"/>
                        <a:defRPr sz="1200">
                          <a:solidFill>
                            <a:schemeClr val="tx1"/>
                          </a:solidFill>
                          <a:latin typeface="Calibri" charset="0"/>
                          <a:ea typeface="宋体" charset="-122"/>
                          <a:cs typeface="宋体" charset="-122"/>
                        </a:defRPr>
                      </a:lvl5pPr>
                      <a:lvl6pPr marL="18288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6pPr>
                      <a:lvl7pPr marL="22860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7pPr>
                      <a:lvl8pPr marL="27432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8pPr>
                      <a:lvl9pPr marL="32004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en-US" altLang="zh-CN" sz="1900" b="0" i="0" u="none" strike="noStrike" cap="none" normalizeH="0" baseline="0">
                          <a:ln>
                            <a:noFill/>
                          </a:ln>
                          <a:solidFill>
                            <a:srgbClr val="000000"/>
                          </a:solidFill>
                          <a:effectLst/>
                          <a:latin typeface="Calibri" charset="0"/>
                          <a:ea typeface="宋体" charset="-122"/>
                          <a:cs typeface="宋体" charset="-122"/>
                        </a:rPr>
                        <a:t>eaten_in_pies</a:t>
                      </a:r>
                      <a:endParaRPr kumimoji="0" lang="zh-CN" altLang="zh-CN" sz="2200" b="0" i="0" u="none" strike="noStrike" cap="none" normalizeH="0" baseline="0">
                        <a:ln>
                          <a:noFill/>
                        </a:ln>
                        <a:solidFill>
                          <a:srgbClr val="000000"/>
                        </a:solidFill>
                        <a:effectLst/>
                        <a:latin typeface="Calibri" charset="0"/>
                        <a:ea typeface="Times New Roman" charset="0"/>
                        <a:cs typeface="Times New Roman" charset="0"/>
                      </a:endParaRPr>
                    </a:p>
                  </a:txBody>
                  <a:tcPr marL="144768" marR="14476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lvl1pPr>
                        <a:lnSpc>
                          <a:spcPct val="90000"/>
                        </a:lnSpc>
                        <a:spcBef>
                          <a:spcPts val="750"/>
                        </a:spcBef>
                        <a:buFont typeface="Arial" charset="0"/>
                        <a:defRPr sz="1900">
                          <a:solidFill>
                            <a:schemeClr val="tx1"/>
                          </a:solidFill>
                          <a:latin typeface="Calibri" charset="0"/>
                          <a:ea typeface="宋体" charset="-122"/>
                          <a:cs typeface="宋体" charset="-122"/>
                        </a:defRPr>
                      </a:lvl1pPr>
                      <a:lvl2pPr>
                        <a:lnSpc>
                          <a:spcPct val="90000"/>
                        </a:lnSpc>
                        <a:spcBef>
                          <a:spcPts val="375"/>
                        </a:spcBef>
                        <a:buFont typeface="Arial" charset="0"/>
                        <a:defRPr sz="2400">
                          <a:solidFill>
                            <a:schemeClr val="tx1"/>
                          </a:solidFill>
                          <a:latin typeface="Calibri" charset="0"/>
                          <a:ea typeface="宋体" charset="-122"/>
                          <a:cs typeface="宋体" charset="-122"/>
                        </a:defRPr>
                      </a:lvl2pPr>
                      <a:lvl3pPr>
                        <a:lnSpc>
                          <a:spcPct val="90000"/>
                        </a:lnSpc>
                        <a:spcBef>
                          <a:spcPts val="375"/>
                        </a:spcBef>
                        <a:buFont typeface="Arial" charset="0"/>
                        <a:defRPr sz="1300">
                          <a:solidFill>
                            <a:schemeClr val="tx1"/>
                          </a:solidFill>
                          <a:latin typeface="Calibri" charset="0"/>
                          <a:ea typeface="宋体" charset="-122"/>
                          <a:cs typeface="宋体" charset="-122"/>
                        </a:defRPr>
                      </a:lvl3pPr>
                      <a:lvl4pPr>
                        <a:lnSpc>
                          <a:spcPct val="90000"/>
                        </a:lnSpc>
                        <a:spcBef>
                          <a:spcPts val="375"/>
                        </a:spcBef>
                        <a:buFont typeface="Arial" charset="0"/>
                        <a:defRPr sz="1200">
                          <a:solidFill>
                            <a:schemeClr val="tx1"/>
                          </a:solidFill>
                          <a:latin typeface="Calibri" charset="0"/>
                          <a:ea typeface="宋体" charset="-122"/>
                          <a:cs typeface="宋体" charset="-122"/>
                        </a:defRPr>
                      </a:lvl4pPr>
                      <a:lvl5pPr>
                        <a:lnSpc>
                          <a:spcPct val="90000"/>
                        </a:lnSpc>
                        <a:spcBef>
                          <a:spcPts val="375"/>
                        </a:spcBef>
                        <a:buFont typeface="Arial" charset="0"/>
                        <a:defRPr sz="1200">
                          <a:solidFill>
                            <a:schemeClr val="tx1"/>
                          </a:solidFill>
                          <a:latin typeface="Calibri" charset="0"/>
                          <a:ea typeface="宋体" charset="-122"/>
                          <a:cs typeface="宋体" charset="-122"/>
                        </a:defRPr>
                      </a:lvl5pPr>
                      <a:lvl6pPr marL="18288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6pPr>
                      <a:lvl7pPr marL="22860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7pPr>
                      <a:lvl8pPr marL="27432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8pPr>
                      <a:lvl9pPr marL="3200400" indent="457200" defTabSz="685800" eaLnBrk="0" fontAlgn="base" hangingPunct="0">
                        <a:lnSpc>
                          <a:spcPct val="90000"/>
                        </a:lnSpc>
                        <a:spcBef>
                          <a:spcPts val="375"/>
                        </a:spcBef>
                        <a:spcAft>
                          <a:spcPct val="0"/>
                        </a:spcAft>
                        <a:buFont typeface="Arial" charset="0"/>
                        <a:defRPr sz="1200">
                          <a:solidFill>
                            <a:schemeClr val="tx1"/>
                          </a:solidFill>
                          <a:latin typeface="Calibri" charset="0"/>
                          <a:ea typeface="宋体" charset="-122"/>
                          <a:cs typeface="宋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en-US" altLang="zh-CN" sz="1900" b="0" i="0" u="none" strike="noStrike" cap="none" normalizeH="0" baseline="0" dirty="0">
                          <a:ln>
                            <a:noFill/>
                          </a:ln>
                          <a:solidFill>
                            <a:srgbClr val="000000"/>
                          </a:solidFill>
                          <a:effectLst/>
                          <a:latin typeface="Calibri" charset="0"/>
                          <a:ea typeface="宋体" charset="-122"/>
                          <a:cs typeface="宋体" charset="-122"/>
                        </a:rPr>
                        <a:t>11</a:t>
                      </a:r>
                      <a:endParaRPr kumimoji="0" lang="zh-CN" altLang="zh-CN" sz="2200" b="0" i="0" u="none" strike="noStrike" cap="none" normalizeH="0" baseline="0" dirty="0">
                        <a:ln>
                          <a:noFill/>
                        </a:ln>
                        <a:solidFill>
                          <a:srgbClr val="000000"/>
                        </a:solidFill>
                        <a:effectLst/>
                        <a:latin typeface="Calibri" charset="0"/>
                        <a:ea typeface="Times New Roman" charset="0"/>
                        <a:cs typeface="Times New Roman" charset="0"/>
                      </a:endParaRPr>
                    </a:p>
                  </a:txBody>
                  <a:tcPr marL="144768" marR="14476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r>
            </a:tbl>
          </a:graphicData>
        </a:graphic>
      </p:graphicFrame>
    </p:spTree>
    <p:extLst>
      <p:ext uri="{BB962C8B-B14F-4D97-AF65-F5344CB8AC3E}">
        <p14:creationId xmlns:p14="http://schemas.microsoft.com/office/powerpoint/2010/main" val="1173373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ctrTitle"/>
          </p:nvPr>
        </p:nvSpPr>
        <p:spPr>
          <a:xfrm>
            <a:off x="480120" y="811473"/>
            <a:ext cx="7772400" cy="1153455"/>
          </a:xfrm>
        </p:spPr>
        <p:txBody>
          <a:bodyPr/>
          <a:lstStyle/>
          <a:p>
            <a:pPr algn="ctr"/>
            <a:r>
              <a:rPr lang="zh-CN" altLang="en-US" sz="3600" b="1" dirty="0">
                <a:solidFill>
                  <a:sysClr val="windowText" lastClr="000000"/>
                </a:solidFill>
                <a:effectLst>
                  <a:outerShdw blurRad="38100" dist="38100" dir="2700000" algn="tl">
                    <a:srgbClr val="000000">
                      <a:alpha val="43137"/>
                    </a:srgbClr>
                  </a:outerShdw>
                </a:effectLst>
                <a:latin typeface="Times New Roman" panose="02020603050405020304" pitchFamily="18" charset="0"/>
                <a:ea typeface="黑体" pitchFamily="2" charset="-122"/>
                <a:cs typeface="Times New Roman" panose="02020603050405020304" pitchFamily="18" charset="0"/>
              </a:rPr>
              <a:t>自然语言处理中的文本表示模型</a:t>
            </a:r>
          </a:p>
        </p:txBody>
      </p:sp>
      <p:sp>
        <p:nvSpPr>
          <p:cNvPr id="6" name="矩形 5"/>
          <p:cNvSpPr/>
          <p:nvPr/>
        </p:nvSpPr>
        <p:spPr bwMode="auto">
          <a:xfrm>
            <a:off x="180722" y="2168128"/>
            <a:ext cx="8855774" cy="423125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smtClean="0">
              <a:ln>
                <a:noFill/>
              </a:ln>
              <a:solidFill>
                <a:schemeClr val="tx1"/>
              </a:solidFill>
              <a:effectLst/>
              <a:latin typeface="Arial" charset="0"/>
              <a:ea typeface="宋体" pitchFamily="2" charset="-122"/>
            </a:endParaRPr>
          </a:p>
        </p:txBody>
      </p:sp>
      <p:sp>
        <p:nvSpPr>
          <p:cNvPr id="7" name="内容占位符 2"/>
          <p:cNvSpPr txBox="1">
            <a:spLocks/>
          </p:cNvSpPr>
          <p:nvPr/>
        </p:nvSpPr>
        <p:spPr>
          <a:xfrm>
            <a:off x="251520" y="1444047"/>
            <a:ext cx="8229600" cy="4525963"/>
          </a:xfrm>
          <a:prstGeom prst="rect">
            <a:avLst/>
          </a:prstGeom>
        </p:spPr>
        <p:txBody>
          <a:bodyPr/>
          <a:lstStyle>
            <a:lvl1pPr marL="0" indent="0" algn="ctr" defTabSz="685800" rtl="0" eaLnBrk="0" fontAlgn="base" hangingPunct="0">
              <a:lnSpc>
                <a:spcPct val="90000"/>
              </a:lnSpc>
              <a:spcBef>
                <a:spcPts val="750"/>
              </a:spcBef>
              <a:spcAft>
                <a:spcPct val="0"/>
              </a:spcAft>
              <a:buFont typeface="Arial" panose="020B0604020202020204" pitchFamily="34" charset="0"/>
              <a:buNone/>
              <a:defRPr sz="2100" kern="1200">
                <a:solidFill>
                  <a:schemeClr val="tx1">
                    <a:tint val="75000"/>
                  </a:schemeClr>
                </a:solidFill>
                <a:latin typeface="+mn-lt"/>
                <a:ea typeface="+mn-ea"/>
                <a:cs typeface="+mn-cs"/>
              </a:defRPr>
            </a:lvl1pPr>
            <a:lvl2pPr marL="457200" indent="0" algn="ctr" defTabSz="685800" rtl="0" eaLnBrk="0" fontAlgn="base" hangingPunct="0">
              <a:lnSpc>
                <a:spcPct val="90000"/>
              </a:lnSpc>
              <a:spcBef>
                <a:spcPts val="375"/>
              </a:spcBef>
              <a:spcAft>
                <a:spcPct val="0"/>
              </a:spcAft>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685800" rtl="0" eaLnBrk="0" fontAlgn="base" hangingPunct="0">
              <a:lnSpc>
                <a:spcPct val="90000"/>
              </a:lnSpc>
              <a:spcBef>
                <a:spcPts val="375"/>
              </a:spcBef>
              <a:spcAft>
                <a:spcPct val="0"/>
              </a:spcAft>
              <a:buFont typeface="Arial" panose="020B0604020202020204" pitchFamily="34" charset="0"/>
              <a:buNone/>
              <a:defRPr sz="1500" kern="1200">
                <a:solidFill>
                  <a:schemeClr val="tx1">
                    <a:tint val="75000"/>
                  </a:schemeClr>
                </a:solidFill>
                <a:latin typeface="+mn-lt"/>
                <a:ea typeface="+mn-ea"/>
                <a:cs typeface="+mn-cs"/>
              </a:defRPr>
            </a:lvl3pPr>
            <a:lvl4pPr marL="1371600" indent="0" algn="ctr" defTabSz="685800" rtl="0" eaLnBrk="0" fontAlgn="base" hangingPunct="0">
              <a:lnSpc>
                <a:spcPct val="90000"/>
              </a:lnSpc>
              <a:spcBef>
                <a:spcPts val="375"/>
              </a:spcBef>
              <a:spcAft>
                <a:spcPct val="0"/>
              </a:spcAft>
              <a:buFont typeface="Arial" panose="020B0604020202020204" pitchFamily="34" charset="0"/>
              <a:buNone/>
              <a:defRPr sz="1400" kern="1200">
                <a:solidFill>
                  <a:schemeClr val="tx1">
                    <a:tint val="75000"/>
                  </a:schemeClr>
                </a:solidFill>
                <a:latin typeface="+mn-lt"/>
                <a:ea typeface="+mn-ea"/>
                <a:cs typeface="+mn-cs"/>
              </a:defRPr>
            </a:lvl4pPr>
            <a:lvl5pPr marL="1828800" indent="0" algn="ctr" defTabSz="685800" rtl="0" eaLnBrk="0" fontAlgn="base" hangingPunct="0">
              <a:lnSpc>
                <a:spcPct val="90000"/>
              </a:lnSpc>
              <a:spcBef>
                <a:spcPts val="375"/>
              </a:spcBef>
              <a:spcAft>
                <a:spcPct val="0"/>
              </a:spcAft>
              <a:buFont typeface="Arial" panose="020B0604020202020204" pitchFamily="34" charset="0"/>
              <a:buNone/>
              <a:defRPr sz="1400" kern="1200">
                <a:solidFill>
                  <a:schemeClr val="tx1">
                    <a:tint val="75000"/>
                  </a:schemeClr>
                </a:solidFill>
                <a:latin typeface="+mn-lt"/>
                <a:ea typeface="+mn-ea"/>
                <a:cs typeface="+mn-cs"/>
              </a:defRPr>
            </a:lvl5pPr>
            <a:lvl6pPr marL="2286000" indent="0" algn="ctr" defTabSz="685800" rtl="0" eaLnBrk="1" latinLnBrk="0" hangingPunct="1">
              <a:lnSpc>
                <a:spcPct val="90000"/>
              </a:lnSpc>
              <a:spcBef>
                <a:spcPts val="375"/>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ctr" defTabSz="685800" rtl="0" eaLnBrk="1" latinLnBrk="0" hangingPunct="1">
              <a:lnSpc>
                <a:spcPct val="90000"/>
              </a:lnSpc>
              <a:spcBef>
                <a:spcPts val="375"/>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ctr" defTabSz="685800" rtl="0" eaLnBrk="1" latinLnBrk="0" hangingPunct="1">
              <a:lnSpc>
                <a:spcPct val="90000"/>
              </a:lnSpc>
              <a:spcBef>
                <a:spcPts val="375"/>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ctr" defTabSz="685800" rtl="0" eaLnBrk="1" latinLnBrk="0" hangingPunct="1">
              <a:lnSpc>
                <a:spcPct val="90000"/>
              </a:lnSpc>
              <a:spcBef>
                <a:spcPts val="375"/>
              </a:spcBef>
              <a:buFont typeface="Arial" panose="020B0604020202020204" pitchFamily="34" charset="0"/>
              <a:buNone/>
              <a:defRPr sz="1400" kern="1200">
                <a:solidFill>
                  <a:schemeClr val="tx1">
                    <a:tint val="75000"/>
                  </a:schemeClr>
                </a:solidFill>
                <a:latin typeface="+mn-lt"/>
                <a:ea typeface="+mn-ea"/>
                <a:cs typeface="+mn-cs"/>
              </a:defRPr>
            </a:lvl9pPr>
          </a:lstStyle>
          <a:p>
            <a:pPr lvl="1"/>
            <a:endParaRPr lang="en-US" altLang="zh-CN" sz="2400" dirty="0" smtClean="0"/>
          </a:p>
        </p:txBody>
      </p:sp>
      <p:grpSp>
        <p:nvGrpSpPr>
          <p:cNvPr id="8" name="组合 5"/>
          <p:cNvGrpSpPr/>
          <p:nvPr/>
        </p:nvGrpSpPr>
        <p:grpSpPr>
          <a:xfrm>
            <a:off x="-20302" y="1964928"/>
            <a:ext cx="9257822" cy="4423353"/>
            <a:chOff x="180722" y="2168128"/>
            <a:chExt cx="8855774" cy="4231256"/>
          </a:xfrm>
        </p:grpSpPr>
        <p:sp>
          <p:nvSpPr>
            <p:cNvPr id="9" name="矩形 8"/>
            <p:cNvSpPr/>
            <p:nvPr/>
          </p:nvSpPr>
          <p:spPr bwMode="auto">
            <a:xfrm>
              <a:off x="720177" y="3915705"/>
              <a:ext cx="1512168" cy="38672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en-US" altLang="zh-CN" sz="1400" dirty="0" err="1">
                  <a:latin typeface="Arial" charset="0"/>
                  <a:ea typeface="宋体" pitchFamily="2" charset="-122"/>
                </a:rPr>
                <a:t>cooccurrence</a:t>
              </a:r>
              <a:endParaRPr kumimoji="0" lang="zh-CN" altLang="en-US" sz="1400" b="0" i="0" u="none" strike="noStrike" cap="none" normalizeH="0" baseline="0" dirty="0" smtClean="0">
                <a:ln>
                  <a:noFill/>
                </a:ln>
                <a:solidFill>
                  <a:schemeClr val="tx1"/>
                </a:solidFill>
                <a:effectLst/>
                <a:latin typeface="Arial" charset="0"/>
                <a:ea typeface="宋体" pitchFamily="2" charset="-122"/>
              </a:endParaRPr>
            </a:p>
          </p:txBody>
        </p:sp>
        <p:pic>
          <p:nvPicPr>
            <p:cNvPr id="10" name="Picture 2" descr="C:\Users\Wang Shaonan\Desktop\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5781" y="2168128"/>
              <a:ext cx="5960715" cy="423125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descr="C:\Users\Wang Shaonan\Desktop\0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0722" y="2535772"/>
              <a:ext cx="2591078" cy="132527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C:\Users\Wang Shaonan\Desktop\66.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8618" y="4581128"/>
              <a:ext cx="2465050" cy="1044799"/>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bwMode="auto">
            <a:xfrm>
              <a:off x="1028418" y="5849044"/>
              <a:ext cx="1743382" cy="19336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LSA&amp;LDA</a:t>
              </a:r>
              <a:endParaRPr kumimoji="0" lang="zh-CN" altLang="en-US" sz="1400" b="0" i="0" u="none" strike="noStrike" cap="none" normalizeH="0" baseline="0" dirty="0" smtClean="0">
                <a:ln>
                  <a:noFill/>
                </a:ln>
                <a:solidFill>
                  <a:schemeClr val="tx1"/>
                </a:solidFill>
                <a:effectLst/>
                <a:latin typeface="Arial" charset="0"/>
                <a:ea typeface="宋体" pitchFamily="2" charset="-122"/>
              </a:endParaRPr>
            </a:p>
          </p:txBody>
        </p:sp>
      </p:grpSp>
      <p:sp>
        <p:nvSpPr>
          <p:cNvPr id="14" name="文本框 13"/>
          <p:cNvSpPr txBox="1"/>
          <p:nvPr/>
        </p:nvSpPr>
        <p:spPr>
          <a:xfrm>
            <a:off x="8319514" y="6335075"/>
            <a:ext cx="736600" cy="307777"/>
          </a:xfrm>
          <a:prstGeom prst="rect">
            <a:avLst/>
          </a:prstGeom>
          <a:noFill/>
        </p:spPr>
        <p:txBody>
          <a:bodyPr wrap="square" rtlCol="0">
            <a:spAutoFit/>
          </a:bodyPr>
          <a:lstStyle/>
          <a:p>
            <a:r>
              <a:rPr kumimoji="1" lang="en-US" altLang="zh-CN" b="1" dirty="0">
                <a:latin typeface="SimHei" charset="-122"/>
                <a:ea typeface="SimHei" charset="-122"/>
                <a:cs typeface="SimHei" charset="-122"/>
              </a:rPr>
              <a:t>7</a:t>
            </a:r>
            <a:r>
              <a:rPr kumimoji="1" lang="en-US" altLang="zh-CN" b="1" dirty="0" smtClean="0">
                <a:latin typeface="SimHei" charset="-122"/>
                <a:ea typeface="SimHei" charset="-122"/>
                <a:cs typeface="SimHei" charset="-122"/>
              </a:rPr>
              <a:t>/30</a:t>
            </a:r>
            <a:endParaRPr kumimoji="1" lang="zh-CN" altLang="en-US" b="1" dirty="0">
              <a:latin typeface="SimHei" charset="-122"/>
              <a:ea typeface="SimHei" charset="-122"/>
              <a:cs typeface="SimHei" charset="-122"/>
            </a:endParaRPr>
          </a:p>
        </p:txBody>
      </p:sp>
      <p:sp>
        <p:nvSpPr>
          <p:cNvPr id="15" name="矩形 14"/>
          <p:cNvSpPr/>
          <p:nvPr/>
        </p:nvSpPr>
        <p:spPr>
          <a:xfrm>
            <a:off x="374023" y="1546994"/>
            <a:ext cx="2463800" cy="461665"/>
          </a:xfrm>
          <a:prstGeom prst="rect">
            <a:avLst/>
          </a:prstGeom>
        </p:spPr>
        <p:txBody>
          <a:bodyPr wrap="square">
            <a:spAutoFit/>
          </a:bodyPr>
          <a:lstStyle/>
          <a:p>
            <a:r>
              <a:rPr lang="zh-CN" altLang="en-US" sz="2400" b="1" dirty="0" smtClean="0"/>
              <a:t>词汇表示方法</a:t>
            </a:r>
            <a:endParaRPr lang="en-US" altLang="zh-CN" sz="2400" b="1" dirty="0"/>
          </a:p>
        </p:txBody>
      </p:sp>
    </p:spTree>
    <p:extLst>
      <p:ext uri="{BB962C8B-B14F-4D97-AF65-F5344CB8AC3E}">
        <p14:creationId xmlns:p14="http://schemas.microsoft.com/office/powerpoint/2010/main" val="1415042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a:xfrm>
            <a:off x="457200" y="1282700"/>
            <a:ext cx="8229600" cy="4525963"/>
          </a:xfrm>
          <a:prstGeom prst="rect">
            <a:avLst/>
          </a:prstGeom>
        </p:spPr>
        <p:txBody>
          <a:bodyPr/>
          <a:lstStyle>
            <a:lvl1pPr marL="0" indent="0" algn="ctr" defTabSz="685800" rtl="0" eaLnBrk="0" fontAlgn="base" hangingPunct="0">
              <a:lnSpc>
                <a:spcPct val="90000"/>
              </a:lnSpc>
              <a:spcBef>
                <a:spcPts val="750"/>
              </a:spcBef>
              <a:spcAft>
                <a:spcPct val="0"/>
              </a:spcAft>
              <a:buFont typeface="Arial" panose="020B0604020202020204" pitchFamily="34" charset="0"/>
              <a:buNone/>
              <a:defRPr sz="2100" kern="1200">
                <a:solidFill>
                  <a:schemeClr val="tx1">
                    <a:tint val="75000"/>
                  </a:schemeClr>
                </a:solidFill>
                <a:latin typeface="+mn-lt"/>
                <a:ea typeface="+mn-ea"/>
                <a:cs typeface="+mn-cs"/>
              </a:defRPr>
            </a:lvl1pPr>
            <a:lvl2pPr marL="457200" indent="0" algn="ctr" defTabSz="685800" rtl="0" eaLnBrk="0" fontAlgn="base" hangingPunct="0">
              <a:lnSpc>
                <a:spcPct val="90000"/>
              </a:lnSpc>
              <a:spcBef>
                <a:spcPts val="375"/>
              </a:spcBef>
              <a:spcAft>
                <a:spcPct val="0"/>
              </a:spcAft>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685800" rtl="0" eaLnBrk="0" fontAlgn="base" hangingPunct="0">
              <a:lnSpc>
                <a:spcPct val="90000"/>
              </a:lnSpc>
              <a:spcBef>
                <a:spcPts val="375"/>
              </a:spcBef>
              <a:spcAft>
                <a:spcPct val="0"/>
              </a:spcAft>
              <a:buFont typeface="Arial" panose="020B0604020202020204" pitchFamily="34" charset="0"/>
              <a:buNone/>
              <a:defRPr sz="1500" kern="1200">
                <a:solidFill>
                  <a:schemeClr val="tx1">
                    <a:tint val="75000"/>
                  </a:schemeClr>
                </a:solidFill>
                <a:latin typeface="+mn-lt"/>
                <a:ea typeface="+mn-ea"/>
                <a:cs typeface="+mn-cs"/>
              </a:defRPr>
            </a:lvl3pPr>
            <a:lvl4pPr marL="1371600" indent="0" algn="ctr" defTabSz="685800" rtl="0" eaLnBrk="0" fontAlgn="base" hangingPunct="0">
              <a:lnSpc>
                <a:spcPct val="90000"/>
              </a:lnSpc>
              <a:spcBef>
                <a:spcPts val="375"/>
              </a:spcBef>
              <a:spcAft>
                <a:spcPct val="0"/>
              </a:spcAft>
              <a:buFont typeface="Arial" panose="020B0604020202020204" pitchFamily="34" charset="0"/>
              <a:buNone/>
              <a:defRPr sz="1400" kern="1200">
                <a:solidFill>
                  <a:schemeClr val="tx1">
                    <a:tint val="75000"/>
                  </a:schemeClr>
                </a:solidFill>
                <a:latin typeface="+mn-lt"/>
                <a:ea typeface="+mn-ea"/>
                <a:cs typeface="+mn-cs"/>
              </a:defRPr>
            </a:lvl4pPr>
            <a:lvl5pPr marL="1828800" indent="0" algn="ctr" defTabSz="685800" rtl="0" eaLnBrk="0" fontAlgn="base" hangingPunct="0">
              <a:lnSpc>
                <a:spcPct val="90000"/>
              </a:lnSpc>
              <a:spcBef>
                <a:spcPts val="375"/>
              </a:spcBef>
              <a:spcAft>
                <a:spcPct val="0"/>
              </a:spcAft>
              <a:buFont typeface="Arial" panose="020B0604020202020204" pitchFamily="34" charset="0"/>
              <a:buNone/>
              <a:defRPr sz="1400" kern="1200">
                <a:solidFill>
                  <a:schemeClr val="tx1">
                    <a:tint val="75000"/>
                  </a:schemeClr>
                </a:solidFill>
                <a:latin typeface="+mn-lt"/>
                <a:ea typeface="+mn-ea"/>
                <a:cs typeface="+mn-cs"/>
              </a:defRPr>
            </a:lvl5pPr>
            <a:lvl6pPr marL="2286000" indent="0" algn="ctr" defTabSz="685800" rtl="0" eaLnBrk="1" latinLnBrk="0" hangingPunct="1">
              <a:lnSpc>
                <a:spcPct val="90000"/>
              </a:lnSpc>
              <a:spcBef>
                <a:spcPts val="375"/>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ctr" defTabSz="685800" rtl="0" eaLnBrk="1" latinLnBrk="0" hangingPunct="1">
              <a:lnSpc>
                <a:spcPct val="90000"/>
              </a:lnSpc>
              <a:spcBef>
                <a:spcPts val="375"/>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ctr" defTabSz="685800" rtl="0" eaLnBrk="1" latinLnBrk="0" hangingPunct="1">
              <a:lnSpc>
                <a:spcPct val="90000"/>
              </a:lnSpc>
              <a:spcBef>
                <a:spcPts val="375"/>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ctr" defTabSz="685800" rtl="0" eaLnBrk="1" latinLnBrk="0" hangingPunct="1">
              <a:lnSpc>
                <a:spcPct val="90000"/>
              </a:lnSpc>
              <a:spcBef>
                <a:spcPts val="375"/>
              </a:spcBef>
              <a:buFont typeface="Arial" panose="020B0604020202020204" pitchFamily="34" charset="0"/>
              <a:buNone/>
              <a:defRPr sz="1400" kern="1200">
                <a:solidFill>
                  <a:schemeClr val="tx1">
                    <a:tint val="75000"/>
                  </a:schemeClr>
                </a:solidFill>
                <a:latin typeface="+mn-lt"/>
                <a:ea typeface="+mn-ea"/>
                <a:cs typeface="+mn-cs"/>
              </a:defRPr>
            </a:lvl9pPr>
          </a:lstStyle>
          <a:p>
            <a:pPr lvl="1"/>
            <a:endParaRPr lang="en-US" altLang="zh-CN" sz="2400" dirty="0" smtClean="0"/>
          </a:p>
        </p:txBody>
      </p:sp>
      <p:grpSp>
        <p:nvGrpSpPr>
          <p:cNvPr id="2" name="组 1"/>
          <p:cNvGrpSpPr/>
          <p:nvPr/>
        </p:nvGrpSpPr>
        <p:grpSpPr>
          <a:xfrm>
            <a:off x="114300" y="1755697"/>
            <a:ext cx="8890000" cy="5038803"/>
            <a:chOff x="114300" y="1577897"/>
            <a:chExt cx="8890000" cy="5038803"/>
          </a:xfrm>
        </p:grpSpPr>
        <p:sp>
          <p:nvSpPr>
            <p:cNvPr id="4" name="矩形 3"/>
            <p:cNvSpPr/>
            <p:nvPr/>
          </p:nvSpPr>
          <p:spPr bwMode="auto">
            <a:xfrm>
              <a:off x="114300" y="1959372"/>
              <a:ext cx="8890000" cy="465732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dirty="0" smtClean="0">
                <a:ln>
                  <a:noFill/>
                </a:ln>
                <a:solidFill>
                  <a:schemeClr val="tx1"/>
                </a:solidFill>
                <a:effectLst/>
                <a:latin typeface="Arial" charset="0"/>
                <a:ea typeface="宋体" pitchFamily="2" charset="-122"/>
              </a:endParaRPr>
            </a:p>
          </p:txBody>
        </p:sp>
        <p:pic>
          <p:nvPicPr>
            <p:cNvPr id="6" name="Picture 5" descr="C:\Users\Wang Shaonan\Desktop\111.PNG"/>
            <p:cNvPicPr>
              <a:picLocks noChangeAspect="1" noChangeArrowheads="1"/>
            </p:cNvPicPr>
            <p:nvPr/>
          </p:nvPicPr>
          <p:blipFill rotWithShape="1">
            <a:blip r:embed="rId2">
              <a:extLst>
                <a:ext uri="{28A0092B-C50C-407E-A947-70E740481C1C}">
                  <a14:useLocalDpi xmlns:a14="http://schemas.microsoft.com/office/drawing/2010/main" val="0"/>
                </a:ext>
              </a:extLst>
            </a:blip>
            <a:srcRect b="20421"/>
            <a:stretch/>
          </p:blipFill>
          <p:spPr bwMode="auto">
            <a:xfrm>
              <a:off x="457200" y="1771096"/>
              <a:ext cx="3838621" cy="20926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Wang Shaonan\Desktop\5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036" y="4323333"/>
              <a:ext cx="3422685" cy="147498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C:\Users\Wang Shaonan\Desktop\1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0010" y="1577897"/>
              <a:ext cx="2601215" cy="22235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Wang Shaonan\Desktop\33.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1011"/>
            <a:stretch/>
          </p:blipFill>
          <p:spPr bwMode="auto">
            <a:xfrm>
              <a:off x="4952909" y="4111845"/>
              <a:ext cx="3604607" cy="177296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10"/>
            <p:cNvSpPr txBox="1"/>
            <p:nvPr/>
          </p:nvSpPr>
          <p:spPr>
            <a:xfrm>
              <a:off x="1060307" y="3732520"/>
              <a:ext cx="2733441" cy="338554"/>
            </a:xfrm>
            <a:prstGeom prst="rect">
              <a:avLst/>
            </a:prstGeom>
            <a:noFill/>
          </p:spPr>
          <p:txBody>
            <a:bodyPr wrap="none" rtlCol="0">
              <a:spAutoFit/>
            </a:bodyPr>
            <a:lstStyle/>
            <a:p>
              <a:r>
                <a:rPr lang="en-US" altLang="zh-CN" sz="1600" dirty="0" smtClean="0"/>
                <a:t>Linguistically inspired model</a:t>
              </a:r>
              <a:endParaRPr lang="zh-CN" altLang="en-US" sz="1600" dirty="0"/>
            </a:p>
          </p:txBody>
        </p:sp>
        <p:sp>
          <p:nvSpPr>
            <p:cNvPr id="11" name="TextBox 11"/>
            <p:cNvSpPr txBox="1"/>
            <p:nvPr/>
          </p:nvSpPr>
          <p:spPr>
            <a:xfrm>
              <a:off x="1716216" y="5739221"/>
              <a:ext cx="854721" cy="338554"/>
            </a:xfrm>
            <a:prstGeom prst="rect">
              <a:avLst/>
            </a:prstGeom>
            <a:noFill/>
          </p:spPr>
          <p:txBody>
            <a:bodyPr wrap="none" rtlCol="0">
              <a:spAutoFit/>
            </a:bodyPr>
            <a:lstStyle/>
            <a:p>
              <a:r>
                <a:rPr lang="en-US" altLang="zh-CN" sz="1600" dirty="0" err="1" smtClean="0"/>
                <a:t>RecNN</a:t>
              </a:r>
              <a:endParaRPr lang="zh-CN" altLang="en-US" sz="1600" dirty="0"/>
            </a:p>
          </p:txBody>
        </p:sp>
        <p:sp>
          <p:nvSpPr>
            <p:cNvPr id="12" name="TextBox 12"/>
            <p:cNvSpPr txBox="1"/>
            <p:nvPr/>
          </p:nvSpPr>
          <p:spPr>
            <a:xfrm>
              <a:off x="6500089" y="3816886"/>
              <a:ext cx="627095" cy="338554"/>
            </a:xfrm>
            <a:prstGeom prst="rect">
              <a:avLst/>
            </a:prstGeom>
            <a:noFill/>
          </p:spPr>
          <p:txBody>
            <a:bodyPr wrap="none" rtlCol="0">
              <a:spAutoFit/>
            </a:bodyPr>
            <a:lstStyle/>
            <a:p>
              <a:r>
                <a:rPr lang="en-US" altLang="zh-CN" sz="1600" dirty="0"/>
                <a:t>C</a:t>
              </a:r>
              <a:r>
                <a:rPr lang="en-US" altLang="zh-CN" sz="1600" dirty="0" smtClean="0"/>
                <a:t>NN</a:t>
              </a:r>
              <a:endParaRPr lang="zh-CN" altLang="en-US" sz="1600" dirty="0"/>
            </a:p>
          </p:txBody>
        </p:sp>
        <p:sp>
          <p:nvSpPr>
            <p:cNvPr id="13" name="TextBox 13"/>
            <p:cNvSpPr txBox="1"/>
            <p:nvPr/>
          </p:nvSpPr>
          <p:spPr>
            <a:xfrm>
              <a:off x="5960714" y="5854729"/>
              <a:ext cx="1758815" cy="338554"/>
            </a:xfrm>
            <a:prstGeom prst="rect">
              <a:avLst/>
            </a:prstGeom>
            <a:noFill/>
          </p:spPr>
          <p:txBody>
            <a:bodyPr wrap="none" rtlCol="0">
              <a:spAutoFit/>
            </a:bodyPr>
            <a:lstStyle/>
            <a:p>
              <a:r>
                <a:rPr lang="en-US" altLang="zh-CN" sz="1600" dirty="0"/>
                <a:t>P</a:t>
              </a:r>
              <a:r>
                <a:rPr lang="en-US" altLang="zh-CN" sz="1600" dirty="0" smtClean="0"/>
                <a:t>aragraph vector</a:t>
              </a:r>
              <a:endParaRPr lang="zh-CN" altLang="en-US" sz="1600" dirty="0"/>
            </a:p>
          </p:txBody>
        </p:sp>
      </p:grpSp>
      <p:sp>
        <p:nvSpPr>
          <p:cNvPr id="15" name="标题 1"/>
          <p:cNvSpPr>
            <a:spLocks noGrp="1"/>
          </p:cNvSpPr>
          <p:nvPr>
            <p:ph type="ctrTitle"/>
          </p:nvPr>
        </p:nvSpPr>
        <p:spPr>
          <a:xfrm>
            <a:off x="480120" y="811473"/>
            <a:ext cx="7772400" cy="1153455"/>
          </a:xfrm>
        </p:spPr>
        <p:txBody>
          <a:bodyPr/>
          <a:lstStyle/>
          <a:p>
            <a:pPr algn="ctr"/>
            <a:r>
              <a:rPr lang="zh-CN" altLang="en-US" sz="3600" b="1" dirty="0">
                <a:solidFill>
                  <a:sysClr val="windowText" lastClr="000000"/>
                </a:solidFill>
                <a:effectLst>
                  <a:outerShdw blurRad="38100" dist="38100" dir="2700000" algn="tl">
                    <a:srgbClr val="000000">
                      <a:alpha val="43137"/>
                    </a:srgbClr>
                  </a:outerShdw>
                </a:effectLst>
                <a:latin typeface="Times New Roman" panose="02020603050405020304" pitchFamily="18" charset="0"/>
                <a:ea typeface="黑体" pitchFamily="2" charset="-122"/>
                <a:cs typeface="Times New Roman" panose="02020603050405020304" pitchFamily="18" charset="0"/>
              </a:rPr>
              <a:t>自然语言处理中的文本表示模型</a:t>
            </a:r>
          </a:p>
        </p:txBody>
      </p:sp>
      <p:sp>
        <p:nvSpPr>
          <p:cNvPr id="16" name="文本框 15"/>
          <p:cNvSpPr txBox="1"/>
          <p:nvPr/>
        </p:nvSpPr>
        <p:spPr>
          <a:xfrm>
            <a:off x="8319514" y="6335075"/>
            <a:ext cx="736600" cy="307777"/>
          </a:xfrm>
          <a:prstGeom prst="rect">
            <a:avLst/>
          </a:prstGeom>
          <a:noFill/>
        </p:spPr>
        <p:txBody>
          <a:bodyPr wrap="square" rtlCol="0">
            <a:spAutoFit/>
          </a:bodyPr>
          <a:lstStyle/>
          <a:p>
            <a:r>
              <a:rPr kumimoji="1" lang="en-US" altLang="zh-CN" b="1" dirty="0">
                <a:latin typeface="SimHei" charset="-122"/>
                <a:ea typeface="SimHei" charset="-122"/>
                <a:cs typeface="SimHei" charset="-122"/>
              </a:rPr>
              <a:t>8</a:t>
            </a:r>
            <a:r>
              <a:rPr kumimoji="1" lang="en-US" altLang="zh-CN" b="1" dirty="0" smtClean="0">
                <a:latin typeface="SimHei" charset="-122"/>
                <a:ea typeface="SimHei" charset="-122"/>
                <a:cs typeface="SimHei" charset="-122"/>
              </a:rPr>
              <a:t>/30</a:t>
            </a:r>
            <a:endParaRPr kumimoji="1" lang="zh-CN" altLang="en-US" b="1" dirty="0">
              <a:latin typeface="SimHei" charset="-122"/>
              <a:ea typeface="SimHei" charset="-122"/>
              <a:cs typeface="SimHei" charset="-122"/>
            </a:endParaRPr>
          </a:p>
        </p:txBody>
      </p:sp>
      <p:sp>
        <p:nvSpPr>
          <p:cNvPr id="17" name="矩形 16"/>
          <p:cNvSpPr/>
          <p:nvPr/>
        </p:nvSpPr>
        <p:spPr>
          <a:xfrm>
            <a:off x="374023" y="1546994"/>
            <a:ext cx="2463800" cy="461665"/>
          </a:xfrm>
          <a:prstGeom prst="rect">
            <a:avLst/>
          </a:prstGeom>
        </p:spPr>
        <p:txBody>
          <a:bodyPr wrap="square">
            <a:spAutoFit/>
          </a:bodyPr>
          <a:lstStyle/>
          <a:p>
            <a:r>
              <a:rPr lang="zh-CN" altLang="en-US" sz="2400" b="1" dirty="0" smtClean="0"/>
              <a:t>句子表示方法</a:t>
            </a:r>
            <a:endParaRPr lang="en-US" altLang="zh-CN" sz="2400" b="1" dirty="0"/>
          </a:p>
        </p:txBody>
      </p:sp>
    </p:spTree>
    <p:extLst>
      <p:ext uri="{BB962C8B-B14F-4D97-AF65-F5344CB8AC3E}">
        <p14:creationId xmlns:p14="http://schemas.microsoft.com/office/powerpoint/2010/main" val="1474175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786277" y="297286"/>
            <a:ext cx="8229600" cy="1058847"/>
          </a:xfrm>
          <a:prstGeom prst="rect">
            <a:avLst/>
          </a:prstGeom>
        </p:spPr>
        <p:txBody>
          <a:bodyPr vert="horz" lIns="91440" tIns="45720" rIns="91440" bIns="45720" rtlCol="0" anchor="ctr">
            <a:normAutofit/>
          </a:bodyPr>
          <a:lstStyle/>
          <a:p>
            <a:pPr>
              <a:buClr>
                <a:schemeClr val="tx1"/>
              </a:buClr>
              <a:buSzPct val="70000"/>
            </a:pPr>
            <a:r>
              <a:rPr lang="zh-CN" altLang="en-US" sz="3600" b="1" dirty="0" smtClean="0">
                <a:solidFill>
                  <a:sysClr val="windowText" lastClr="000000"/>
                </a:solidFill>
                <a:effectLst>
                  <a:outerShdw blurRad="38100" dist="38100" dir="2700000" algn="tl">
                    <a:srgbClr val="000000">
                      <a:alpha val="43137"/>
                    </a:srgbClr>
                  </a:outerShdw>
                </a:effectLst>
                <a:latin typeface="Times New Roman" panose="02020603050405020304" pitchFamily="18" charset="0"/>
                <a:ea typeface="黑体" pitchFamily="2" charset="-122"/>
                <a:cs typeface="Times New Roman" panose="02020603050405020304" pitchFamily="18" charset="0"/>
              </a:rPr>
              <a:t>① 人类</a:t>
            </a:r>
            <a:r>
              <a:rPr lang="zh-CN" altLang="en-US" sz="3600" b="1" dirty="0">
                <a:solidFill>
                  <a:sysClr val="windowText" lastClr="000000"/>
                </a:solidFill>
                <a:effectLst>
                  <a:outerShdw blurRad="38100" dist="38100" dir="2700000" algn="tl">
                    <a:srgbClr val="000000">
                      <a:alpha val="43137"/>
                    </a:srgbClr>
                  </a:outerShdw>
                </a:effectLst>
                <a:latin typeface="Times New Roman" panose="02020603050405020304" pitchFamily="18" charset="0"/>
                <a:ea typeface="黑体" pitchFamily="2" charset="-122"/>
                <a:cs typeface="Times New Roman" panose="02020603050405020304" pitchFamily="18" charset="0"/>
              </a:rPr>
              <a:t>注意力机制启发的句子表示模型</a:t>
            </a:r>
            <a:endParaRPr lang="en-US" altLang="zh-CN" sz="3600" b="1" dirty="0">
              <a:solidFill>
                <a:sysClr val="windowText" lastClr="000000"/>
              </a:solidFill>
              <a:effectLst>
                <a:outerShdw blurRad="38100" dist="38100" dir="2700000" algn="tl">
                  <a:srgbClr val="000000">
                    <a:alpha val="43137"/>
                  </a:srgbClr>
                </a:outerShdw>
              </a:effectLst>
              <a:latin typeface="Times New Roman" panose="02020603050405020304" pitchFamily="18" charset="0"/>
              <a:ea typeface="黑体" pitchFamily="2" charset="-122"/>
              <a:cs typeface="Times New Roman" panose="02020603050405020304" pitchFamily="18" charset="0"/>
            </a:endParaRPr>
          </a:p>
        </p:txBody>
      </p:sp>
      <p:pic>
        <p:nvPicPr>
          <p:cNvPr id="5" name="Picture 4" descr="C:\Users\Wang Shaonan\Desktop\eye_tracking_feature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1179" y="2451101"/>
            <a:ext cx="2262821" cy="1907442"/>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3" descr="C:\Users\Wang Shaonan\Desktop\EyeTrackingMeasur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6277" y="2846892"/>
            <a:ext cx="6330090" cy="1120713"/>
          </a:xfrm>
          <a:prstGeom prst="rect">
            <a:avLst/>
          </a:prstGeom>
          <a:noFill/>
          <a:extLst>
            <a:ext uri="{909E8E84-426E-40dd-AFC4-6F175D3DCCD1}">
              <a14:hiddenFill xmlns="" xmlns:a14="http://schemas.microsoft.com/office/drawing/2010/main">
                <a:solidFill>
                  <a:srgbClr val="FFFFFF"/>
                </a:solidFill>
              </a14:hiddenFill>
            </a:ext>
          </a:extLst>
        </p:spPr>
      </p:pic>
      <p:sp>
        <p:nvSpPr>
          <p:cNvPr id="7" name="TextBox 7"/>
          <p:cNvSpPr txBox="1"/>
          <p:nvPr/>
        </p:nvSpPr>
        <p:spPr>
          <a:xfrm>
            <a:off x="381000" y="4412403"/>
            <a:ext cx="8216900" cy="1923604"/>
          </a:xfrm>
          <a:prstGeom prst="rect">
            <a:avLst/>
          </a:prstGeom>
          <a:noFill/>
        </p:spPr>
        <p:txBody>
          <a:bodyPr wrap="square" rtlCol="0">
            <a:spAutoFit/>
          </a:bodyPr>
          <a:lstStyle/>
          <a:p>
            <a:pPr marL="342900" indent="-342900" algn="l">
              <a:spcAft>
                <a:spcPts val="1200"/>
              </a:spcAft>
              <a:buClr>
                <a:schemeClr val="tx1"/>
              </a:buClr>
              <a:buSzPct val="80000"/>
              <a:buFont typeface="Wingdings" charset="2"/>
              <a:buChar char="u"/>
            </a:pPr>
            <a:r>
              <a:rPr lang="zh-CN" altLang="en-US" sz="2800" dirty="0" smtClean="0">
                <a:solidFill>
                  <a:schemeClr val="tx1"/>
                </a:solidFill>
                <a:latin typeface="SimHei" charset="-122"/>
                <a:ea typeface="SimHei" charset="-122"/>
                <a:cs typeface="SimHei" charset="-122"/>
              </a:rPr>
              <a:t>词汇的多种属性都会影响人类阅读过程中停留在某个词汇上的时间</a:t>
            </a:r>
            <a:endParaRPr lang="en-US" altLang="zh-CN" sz="2800" dirty="0" smtClean="0">
              <a:solidFill>
                <a:schemeClr val="tx1"/>
              </a:solidFill>
              <a:latin typeface="SimHei" charset="-122"/>
              <a:ea typeface="SimHei" charset="-122"/>
              <a:cs typeface="SimHei" charset="-122"/>
            </a:endParaRPr>
          </a:p>
          <a:p>
            <a:pPr marL="800100" lvl="1" indent="-342900" algn="l">
              <a:spcAft>
                <a:spcPts val="600"/>
              </a:spcAft>
              <a:buClr>
                <a:schemeClr val="tx1"/>
              </a:buClr>
              <a:buFont typeface=".AppleSystemUIFont" charset="-120"/>
              <a:buChar char="-"/>
            </a:pPr>
            <a:r>
              <a:rPr lang="zh-CN" altLang="en-US" sz="2400" dirty="0" smtClean="0">
                <a:solidFill>
                  <a:schemeClr val="tx1"/>
                </a:solidFill>
                <a:latin typeface="SimHei" charset="-122"/>
                <a:ea typeface="SimHei" charset="-122"/>
                <a:cs typeface="SimHei" charset="-122"/>
              </a:rPr>
              <a:t>词汇惊异度（</a:t>
            </a:r>
            <a:r>
              <a:rPr lang="en-US" altLang="zh-CN" sz="2400" dirty="0" err="1">
                <a:solidFill>
                  <a:schemeClr val="tx1"/>
                </a:solidFill>
                <a:latin typeface="Times New Roman" charset="0"/>
                <a:ea typeface="Times New Roman" charset="0"/>
                <a:cs typeface="Times New Roman" charset="0"/>
              </a:rPr>
              <a:t>S</a:t>
            </a:r>
            <a:r>
              <a:rPr lang="en-US" altLang="zh-CN" sz="2400" dirty="0" err="1" smtClean="0">
                <a:solidFill>
                  <a:schemeClr val="tx1"/>
                </a:solidFill>
                <a:latin typeface="Times New Roman" charset="0"/>
                <a:ea typeface="Times New Roman" charset="0"/>
                <a:cs typeface="Times New Roman" charset="0"/>
              </a:rPr>
              <a:t>urprisal</a:t>
            </a:r>
            <a:r>
              <a:rPr lang="zh-CN" altLang="en-US" sz="2400" dirty="0" smtClean="0">
                <a:solidFill>
                  <a:schemeClr val="tx1"/>
                </a:solidFill>
                <a:latin typeface="SimHei" charset="-122"/>
                <a:ea typeface="SimHei" charset="-122"/>
                <a:cs typeface="SimHei" charset="-122"/>
              </a:rPr>
              <a:t>）</a:t>
            </a:r>
            <a:endParaRPr lang="en-US" altLang="zh-CN" sz="2400" dirty="0" smtClean="0">
              <a:solidFill>
                <a:schemeClr val="tx1"/>
              </a:solidFill>
              <a:latin typeface="SimHei" charset="-122"/>
              <a:ea typeface="SimHei" charset="-122"/>
              <a:cs typeface="SimHei" charset="-122"/>
            </a:endParaRPr>
          </a:p>
          <a:p>
            <a:pPr marL="800100" lvl="1" indent="-342900" algn="l">
              <a:spcAft>
                <a:spcPts val="600"/>
              </a:spcAft>
              <a:buClr>
                <a:schemeClr val="tx1"/>
              </a:buClr>
              <a:buFont typeface=".AppleSystemUIFont" charset="-120"/>
              <a:buChar char="-"/>
            </a:pPr>
            <a:r>
              <a:rPr lang="zh-CN" altLang="en-US" sz="2400" dirty="0" smtClean="0">
                <a:solidFill>
                  <a:schemeClr val="tx1"/>
                </a:solidFill>
                <a:latin typeface="SimHei" charset="-122"/>
                <a:ea typeface="SimHei" charset="-122"/>
                <a:cs typeface="SimHei" charset="-122"/>
              </a:rPr>
              <a:t>词汇类别（</a:t>
            </a:r>
            <a:r>
              <a:rPr lang="en-US" altLang="zh-CN" sz="2400" dirty="0" smtClean="0">
                <a:solidFill>
                  <a:schemeClr val="tx1"/>
                </a:solidFill>
                <a:latin typeface="Times New Roman" charset="0"/>
                <a:ea typeface="Times New Roman" charset="0"/>
                <a:cs typeface="Times New Roman" charset="0"/>
              </a:rPr>
              <a:t>POS</a:t>
            </a:r>
            <a:r>
              <a:rPr lang="zh-CN" altLang="en-US" sz="2400" dirty="0" smtClean="0">
                <a:solidFill>
                  <a:schemeClr val="tx1"/>
                </a:solidFill>
                <a:latin typeface="Times New Roman" charset="0"/>
                <a:ea typeface="Times New Roman" charset="0"/>
                <a:cs typeface="Times New Roman" charset="0"/>
              </a:rPr>
              <a:t>，</a:t>
            </a:r>
            <a:r>
              <a:rPr lang="en-US" altLang="zh-CN" sz="2400" dirty="0" smtClean="0">
                <a:solidFill>
                  <a:schemeClr val="tx1"/>
                </a:solidFill>
                <a:latin typeface="Times New Roman" charset="0"/>
                <a:ea typeface="Times New Roman" charset="0"/>
                <a:cs typeface="Times New Roman" charset="0"/>
              </a:rPr>
              <a:t>CCG</a:t>
            </a:r>
            <a:r>
              <a:rPr lang="zh-CN" altLang="en-US" sz="2400" dirty="0" smtClean="0">
                <a:solidFill>
                  <a:schemeClr val="tx1"/>
                </a:solidFill>
                <a:latin typeface="SimHei" charset="-122"/>
                <a:ea typeface="SimHei" charset="-122"/>
                <a:cs typeface="SimHei" charset="-122"/>
              </a:rPr>
              <a:t>）</a:t>
            </a:r>
            <a:endParaRPr lang="en-US" altLang="zh-CN" sz="2400" b="0" dirty="0" smtClean="0">
              <a:solidFill>
                <a:schemeClr val="tx1"/>
              </a:solidFill>
              <a:latin typeface="SimHei" charset="-122"/>
              <a:ea typeface="SimHei" charset="-122"/>
              <a:cs typeface="SimHei" charset="-122"/>
            </a:endParaRPr>
          </a:p>
        </p:txBody>
      </p:sp>
      <p:sp>
        <p:nvSpPr>
          <p:cNvPr id="8" name="TextBox 7"/>
          <p:cNvSpPr txBox="1"/>
          <p:nvPr/>
        </p:nvSpPr>
        <p:spPr>
          <a:xfrm>
            <a:off x="368300" y="1496994"/>
            <a:ext cx="8229600" cy="954107"/>
          </a:xfrm>
          <a:prstGeom prst="rect">
            <a:avLst/>
          </a:prstGeom>
          <a:noFill/>
        </p:spPr>
        <p:txBody>
          <a:bodyPr wrap="square" rtlCol="0">
            <a:spAutoFit/>
          </a:bodyPr>
          <a:lstStyle/>
          <a:p>
            <a:pPr marL="342900" indent="-342900" algn="l">
              <a:buClr>
                <a:schemeClr val="tx1"/>
              </a:buClr>
              <a:buSzPct val="70000"/>
              <a:buFont typeface="Wingdings" charset="2"/>
              <a:buChar char="u"/>
            </a:pPr>
            <a:r>
              <a:rPr lang="zh-CN" altLang="en-US" sz="2800" dirty="0" smtClean="0">
                <a:solidFill>
                  <a:schemeClr val="tx1"/>
                </a:solidFill>
                <a:latin typeface="SimHei" charset="-122"/>
                <a:ea typeface="SimHei" charset="-122"/>
                <a:cs typeface="SimHei" charset="-122"/>
              </a:rPr>
              <a:t>人类在阅读过程中的注意力机制：选择性的注视和跳读</a:t>
            </a:r>
            <a:endParaRPr lang="en-US" altLang="zh-CN" sz="2800" b="1" dirty="0" smtClean="0">
              <a:solidFill>
                <a:schemeClr val="tx1"/>
              </a:solidFill>
              <a:latin typeface="SimHei" charset="-122"/>
              <a:ea typeface="SimHei" charset="-122"/>
              <a:cs typeface="SimHei" charset="-122"/>
            </a:endParaRPr>
          </a:p>
        </p:txBody>
      </p:sp>
      <p:sp>
        <p:nvSpPr>
          <p:cNvPr id="9" name="文本框 8"/>
          <p:cNvSpPr txBox="1"/>
          <p:nvPr/>
        </p:nvSpPr>
        <p:spPr>
          <a:xfrm>
            <a:off x="8319514" y="6335075"/>
            <a:ext cx="736600" cy="307777"/>
          </a:xfrm>
          <a:prstGeom prst="rect">
            <a:avLst/>
          </a:prstGeom>
          <a:noFill/>
        </p:spPr>
        <p:txBody>
          <a:bodyPr wrap="square" rtlCol="0">
            <a:spAutoFit/>
          </a:bodyPr>
          <a:lstStyle/>
          <a:p>
            <a:r>
              <a:rPr kumimoji="1" lang="en-US" altLang="zh-CN" b="1" dirty="0">
                <a:latin typeface="SimHei" charset="-122"/>
                <a:ea typeface="SimHei" charset="-122"/>
                <a:cs typeface="SimHei" charset="-122"/>
              </a:rPr>
              <a:t>9</a:t>
            </a:r>
            <a:r>
              <a:rPr kumimoji="1" lang="en-US" altLang="zh-CN" b="1" dirty="0" smtClean="0">
                <a:latin typeface="SimHei" charset="-122"/>
                <a:ea typeface="SimHei" charset="-122"/>
                <a:cs typeface="SimHei" charset="-122"/>
              </a:rPr>
              <a:t>/30</a:t>
            </a:r>
            <a:endParaRPr kumimoji="1" lang="zh-CN" altLang="en-US" b="1" dirty="0">
              <a:latin typeface="SimHei" charset="-122"/>
              <a:ea typeface="SimHei" charset="-122"/>
              <a:cs typeface="SimHei" charset="-122"/>
            </a:endParaRPr>
          </a:p>
        </p:txBody>
      </p:sp>
    </p:spTree>
    <p:extLst>
      <p:ext uri="{BB962C8B-B14F-4D97-AF65-F5344CB8AC3E}">
        <p14:creationId xmlns:p14="http://schemas.microsoft.com/office/powerpoint/2010/main" val="777082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17222</TotalTime>
  <Words>1818</Words>
  <Application>Microsoft Macintosh PowerPoint</Application>
  <PresentationFormat>全屏显示(4:3)</PresentationFormat>
  <Paragraphs>296</Paragraphs>
  <Slides>31</Slides>
  <Notes>6</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31</vt:i4>
      </vt:variant>
    </vt:vector>
  </HeadingPairs>
  <TitlesOfParts>
    <vt:vector size="44" baseType="lpstr">
      <vt:lpstr>.AppleSystemUIFont</vt:lpstr>
      <vt:lpstr>Calibri</vt:lpstr>
      <vt:lpstr>Calibri Light</vt:lpstr>
      <vt:lpstr>Cambria Math</vt:lpstr>
      <vt:lpstr>SimHei</vt:lpstr>
      <vt:lpstr>Times New Roman</vt:lpstr>
      <vt:lpstr>Verdana</vt:lpstr>
      <vt:lpstr>Wingdings</vt:lpstr>
      <vt:lpstr>黑体</vt:lpstr>
      <vt:lpstr>宋体</vt:lpstr>
      <vt:lpstr>微软雅黑</vt:lpstr>
      <vt:lpstr>Arial</vt:lpstr>
      <vt:lpstr>Office 主题</vt:lpstr>
      <vt:lpstr>关于开展交叉学科研究的 经验分享</vt:lpstr>
      <vt:lpstr>认知神经科学：研究人脑活动的科学</vt:lpstr>
      <vt:lpstr>人脑的语言理解</vt:lpstr>
      <vt:lpstr>一个研究示例：词义消歧   </vt:lpstr>
      <vt:lpstr>PowerPoint 演示文稿</vt:lpstr>
      <vt:lpstr>PowerPoint 演示文稿</vt:lpstr>
      <vt:lpstr>自然语言处理中的文本表示模型</vt:lpstr>
      <vt:lpstr>自然语言处理中的文本表示模型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 </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1145133126@qq.com</cp:lastModifiedBy>
  <cp:revision>1460</cp:revision>
  <cp:lastPrinted>2018-08-27T12:55:17Z</cp:lastPrinted>
  <dcterms:created xsi:type="dcterms:W3CDTF">2014-08-23T11:33:38Z</dcterms:created>
  <dcterms:modified xsi:type="dcterms:W3CDTF">2018-08-28T13:40:06Z</dcterms:modified>
</cp:coreProperties>
</file>